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6"/>
  </p:notesMasterIdLst>
  <p:handoutMasterIdLst>
    <p:handoutMasterId r:id="rId27"/>
  </p:handoutMasterIdLst>
  <p:sldIdLst>
    <p:sldId id="257" r:id="rId3"/>
    <p:sldId id="258" r:id="rId4"/>
    <p:sldId id="291" r:id="rId5"/>
    <p:sldId id="277" r:id="rId6"/>
    <p:sldId id="278" r:id="rId7"/>
    <p:sldId id="285" r:id="rId8"/>
    <p:sldId id="282" r:id="rId9"/>
    <p:sldId id="283" r:id="rId10"/>
    <p:sldId id="284" r:id="rId11"/>
    <p:sldId id="286" r:id="rId12"/>
    <p:sldId id="279" r:id="rId13"/>
    <p:sldId id="280" r:id="rId14"/>
    <p:sldId id="289" r:id="rId15"/>
    <p:sldId id="292" r:id="rId16"/>
    <p:sldId id="293" r:id="rId17"/>
    <p:sldId id="281" r:id="rId18"/>
    <p:sldId id="287" r:id="rId19"/>
    <p:sldId id="267" r:id="rId20"/>
    <p:sldId id="290" r:id="rId21"/>
    <p:sldId id="263" r:id="rId22"/>
    <p:sldId id="264" r:id="rId23"/>
    <p:sldId id="262" r:id="rId24"/>
    <p:sldId id="27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959" autoAdjust="0"/>
  </p:normalViewPr>
  <p:slideViewPr>
    <p:cSldViewPr snapToGrid="0">
      <p:cViewPr varScale="1">
        <p:scale>
          <a:sx n="103" d="100"/>
          <a:sy n="103"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D29EEB-5323-4945-9B66-1F07B7B95627}" type="datetimeFigureOut">
              <a:rPr lang="en-US" smtClean="0"/>
              <a:t>2/23/2021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0F9E0F7-871C-4D46-810C-872882FABB06}" type="slidenum">
              <a:rPr lang="en-US" smtClean="0"/>
              <a:t>‹#›</a:t>
            </a:fld>
            <a:endParaRPr lang="en-US"/>
          </a:p>
        </p:txBody>
      </p:sp>
    </p:spTree>
    <p:extLst>
      <p:ext uri="{BB962C8B-B14F-4D97-AF65-F5344CB8AC3E}">
        <p14:creationId xmlns:p14="http://schemas.microsoft.com/office/powerpoint/2010/main" val="1010051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F31FA1-3DD7-4AA3-9C0F-F77BD77DE899}" type="datetimeFigureOut">
              <a:rPr lang="en-US" smtClean="0"/>
              <a:t>2/23/2021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1704CB-AA54-4F28-8E24-1BE52E832FE3}" type="slidenum">
              <a:rPr lang="en-US" smtClean="0"/>
              <a:t>‹#›</a:t>
            </a:fld>
            <a:endParaRPr lang="en-US"/>
          </a:p>
        </p:txBody>
      </p:sp>
    </p:spTree>
    <p:extLst>
      <p:ext uri="{BB962C8B-B14F-4D97-AF65-F5344CB8AC3E}">
        <p14:creationId xmlns:p14="http://schemas.microsoft.com/office/powerpoint/2010/main" val="261374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This is based on the 9MW</a:t>
            </a:r>
            <a:r>
              <a:rPr lang="en-US" baseline="0" dirty="0" smtClean="0"/>
              <a:t> Generators not functioning.  Operations base facilities technically all have backup power with Western Farmers generators.</a:t>
            </a:r>
            <a:endParaRPr lang="en-US" dirty="0" smtClean="0"/>
          </a:p>
          <a:p>
            <a:endParaRPr lang="en-US" dirty="0"/>
          </a:p>
        </p:txBody>
      </p:sp>
      <p:sp>
        <p:nvSpPr>
          <p:cNvPr id="4" name="Slide Number Placeholder 3"/>
          <p:cNvSpPr>
            <a:spLocks noGrp="1"/>
          </p:cNvSpPr>
          <p:nvPr>
            <p:ph type="sldNum" sz="quarter" idx="10"/>
          </p:nvPr>
        </p:nvSpPr>
        <p:spPr/>
        <p:txBody>
          <a:bodyPr/>
          <a:lstStyle/>
          <a:p>
            <a:fld id="{1E1704CB-AA54-4F28-8E24-1BE52E832FE3}" type="slidenum">
              <a:rPr lang="en-US" smtClean="0"/>
              <a:t>6</a:t>
            </a:fld>
            <a:endParaRPr lang="en-US"/>
          </a:p>
        </p:txBody>
      </p:sp>
    </p:spTree>
    <p:extLst>
      <p:ext uri="{BB962C8B-B14F-4D97-AF65-F5344CB8AC3E}">
        <p14:creationId xmlns:p14="http://schemas.microsoft.com/office/powerpoint/2010/main" val="87023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704CB-AA54-4F28-8E24-1BE52E832F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2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704CB-AA54-4F28-8E24-1BE52E832FE3}" type="slidenum">
              <a:rPr lang="en-US" smtClean="0"/>
              <a:t>12</a:t>
            </a:fld>
            <a:endParaRPr lang="en-US"/>
          </a:p>
        </p:txBody>
      </p:sp>
    </p:spTree>
    <p:extLst>
      <p:ext uri="{BB962C8B-B14F-4D97-AF65-F5344CB8AC3E}">
        <p14:creationId xmlns:p14="http://schemas.microsoft.com/office/powerpoint/2010/main" val="151610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Basics:  grill and main line, not all stations available</a:t>
            </a:r>
            <a:endParaRPr lang="en-US" dirty="0"/>
          </a:p>
        </p:txBody>
      </p:sp>
      <p:sp>
        <p:nvSpPr>
          <p:cNvPr id="4" name="Slide Number Placeholder 3"/>
          <p:cNvSpPr>
            <a:spLocks noGrp="1"/>
          </p:cNvSpPr>
          <p:nvPr>
            <p:ph type="sldNum" sz="quarter" idx="10"/>
          </p:nvPr>
        </p:nvSpPr>
        <p:spPr/>
        <p:txBody>
          <a:bodyPr/>
          <a:lstStyle/>
          <a:p>
            <a:fld id="{1E1704CB-AA54-4F28-8E24-1BE52E832FE3}" type="slidenum">
              <a:rPr lang="en-US" smtClean="0"/>
              <a:t>20</a:t>
            </a:fld>
            <a:endParaRPr lang="en-US"/>
          </a:p>
        </p:txBody>
      </p:sp>
    </p:spTree>
    <p:extLst>
      <p:ext uri="{BB962C8B-B14F-4D97-AF65-F5344CB8AC3E}">
        <p14:creationId xmlns:p14="http://schemas.microsoft.com/office/powerpoint/2010/main" val="317996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Required</a:t>
            </a:r>
            <a:r>
              <a:rPr lang="en-US" baseline="0" dirty="0" smtClean="0"/>
              <a:t> Supplies:  400 personnel for 72 hours covers all three primary shelters.  If all three shelters are not activated, then your days of supply are extended for the reduced shelter population.</a:t>
            </a:r>
          </a:p>
          <a:p>
            <a:r>
              <a:rPr lang="en-US" baseline="0" dirty="0" smtClean="0"/>
              <a:t>- Storage Solutions:  If supply items are palletized in significant quantities, recommend central storage for ease of mobilization.  MDG shelter is on the second floor, therefore not forklift accessible, but is a dedicated facility.  The fitness center does not have storage capability.  </a:t>
            </a:r>
            <a:r>
              <a:rPr lang="en-US" baseline="0" dirty="0" err="1" smtClean="0"/>
              <a:t>Bldg</a:t>
            </a:r>
            <a:r>
              <a:rPr lang="en-US" baseline="0" dirty="0" smtClean="0"/>
              <a:t> 369 is optimal for large quantities, but not secure.  Independent containerization could be susceptible to cold temperatures.</a:t>
            </a:r>
          </a:p>
          <a:p>
            <a:r>
              <a:rPr lang="en-US" dirty="0" smtClean="0"/>
              <a:t>- If DFAC is operational, bus schedule can be established to bring people to food rather than food to people. (DFAC food is for purchase, not</a:t>
            </a:r>
            <a:r>
              <a:rPr lang="en-US" baseline="0" dirty="0" smtClean="0"/>
              <a:t> for free)  Food stores should be last resort if food production is unavailable.</a:t>
            </a:r>
            <a:endParaRPr lang="en-US" dirty="0"/>
          </a:p>
        </p:txBody>
      </p:sp>
      <p:sp>
        <p:nvSpPr>
          <p:cNvPr id="4" name="Slide Number Placeholder 3"/>
          <p:cNvSpPr>
            <a:spLocks noGrp="1"/>
          </p:cNvSpPr>
          <p:nvPr>
            <p:ph type="sldNum" sz="quarter" idx="10"/>
          </p:nvPr>
        </p:nvSpPr>
        <p:spPr/>
        <p:txBody>
          <a:bodyPr/>
          <a:lstStyle/>
          <a:p>
            <a:fld id="{1E1704CB-AA54-4F28-8E24-1BE52E832FE3}" type="slidenum">
              <a:rPr lang="en-US" smtClean="0"/>
              <a:t>22</a:t>
            </a:fld>
            <a:endParaRPr lang="en-US"/>
          </a:p>
        </p:txBody>
      </p:sp>
    </p:spTree>
    <p:extLst>
      <p:ext uri="{BB962C8B-B14F-4D97-AF65-F5344CB8AC3E}">
        <p14:creationId xmlns:p14="http://schemas.microsoft.com/office/powerpoint/2010/main" val="374764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Cots need to be moved to </a:t>
            </a:r>
            <a:r>
              <a:rPr lang="en-US" dirty="0" err="1" smtClean="0"/>
              <a:t>Bldg</a:t>
            </a:r>
            <a:r>
              <a:rPr lang="en-US" dirty="0" smtClean="0"/>
              <a:t> 46 dedicated</a:t>
            </a:r>
            <a:r>
              <a:rPr lang="en-US" baseline="0" dirty="0" smtClean="0"/>
              <a:t> shelter.</a:t>
            </a:r>
          </a:p>
          <a:p>
            <a:pPr marL="174708" indent="-174708">
              <a:buFontTx/>
              <a:buChar char="-"/>
            </a:pPr>
            <a:r>
              <a:rPr lang="en-US" baseline="0" dirty="0" smtClean="0"/>
              <a:t>Coleman Cots for purchase approximately $60 ea.</a:t>
            </a:r>
          </a:p>
          <a:p>
            <a:pPr marL="174708" indent="-174708">
              <a:buFontTx/>
              <a:buChar char="-"/>
            </a:pPr>
            <a:r>
              <a:rPr lang="en-US" dirty="0" smtClean="0"/>
              <a:t>ODR cots are purchased</a:t>
            </a:r>
            <a:r>
              <a:rPr lang="en-US" baseline="0" dirty="0" smtClean="0"/>
              <a:t> with NAF funds, therefore are not available unless reimbursement is arranged.</a:t>
            </a:r>
            <a:endParaRPr lang="en-US" dirty="0"/>
          </a:p>
        </p:txBody>
      </p:sp>
      <p:sp>
        <p:nvSpPr>
          <p:cNvPr id="4" name="Slide Number Placeholder 3"/>
          <p:cNvSpPr>
            <a:spLocks noGrp="1"/>
          </p:cNvSpPr>
          <p:nvPr>
            <p:ph type="sldNum" sz="quarter" idx="10"/>
          </p:nvPr>
        </p:nvSpPr>
        <p:spPr/>
        <p:txBody>
          <a:bodyPr/>
          <a:lstStyle/>
          <a:p>
            <a:fld id="{1E1704CB-AA54-4F28-8E24-1BE52E832FE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2057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97th Air Mobility Wing#"/>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4140201" y="1735077"/>
            <a:ext cx="4076700" cy="3903662"/>
          </a:xfrm>
          <a:prstGeom prst="rect">
            <a:avLst/>
          </a:prstGeom>
          <a:noFill/>
          <a:ln w="9525">
            <a:noFill/>
            <a:miter lim="800000"/>
            <a:headEnd/>
            <a:tailEnd/>
          </a:ln>
        </p:spPr>
      </p:pic>
      <p:sp>
        <p:nvSpPr>
          <p:cNvPr id="2" name="Title 1"/>
          <p:cNvSpPr>
            <a:spLocks noGrp="1"/>
          </p:cNvSpPr>
          <p:nvPr>
            <p:ph type="ctrTitle"/>
          </p:nvPr>
        </p:nvSpPr>
        <p:spPr>
          <a:xfrm>
            <a:off x="914696" y="2130127"/>
            <a:ext cx="10362617" cy="1470288"/>
          </a:xfrm>
        </p:spPr>
        <p:txBody>
          <a:bodyPr/>
          <a:lstStyle>
            <a:lvl1pPr>
              <a:defRPr>
                <a:solidFill>
                  <a:srgbClr val="151C7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9383" y="3885868"/>
            <a:ext cx="8533235" cy="1752871"/>
          </a:xfrm>
          <a:prstGeom prst="rect">
            <a:avLst/>
          </a:prstGeom>
        </p:spPr>
        <p:txBody>
          <a:bodyPr/>
          <a:lstStyle>
            <a:lvl1pPr marL="0" indent="0" algn="ctr">
              <a:buNone/>
              <a:defRPr/>
            </a:lvl1pPr>
            <a:lvl2pPr marL="416692" indent="0" algn="ctr">
              <a:buNone/>
              <a:defRPr/>
            </a:lvl2pPr>
            <a:lvl3pPr marL="833384" indent="0" algn="ctr">
              <a:buNone/>
              <a:defRPr/>
            </a:lvl3pPr>
            <a:lvl4pPr marL="1250076" indent="0" algn="ctr">
              <a:buNone/>
              <a:defRPr/>
            </a:lvl4pPr>
            <a:lvl5pPr marL="1666768" indent="0" algn="ctr">
              <a:buNone/>
              <a:defRPr/>
            </a:lvl5pPr>
            <a:lvl6pPr marL="2083460" indent="0" algn="ctr">
              <a:buNone/>
              <a:defRPr/>
            </a:lvl6pPr>
            <a:lvl7pPr marL="2500152" indent="0" algn="ctr">
              <a:buNone/>
              <a:defRPr/>
            </a:lvl7pPr>
            <a:lvl8pPr marL="2916845" indent="0" algn="ctr">
              <a:buNone/>
              <a:defRPr/>
            </a:lvl8pPr>
            <a:lvl9pPr marL="3333537"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6" name="Rectangle 6"/>
          <p:cNvSpPr>
            <a:spLocks noGrp="1" noChangeArrowheads="1"/>
          </p:cNvSpPr>
          <p:nvPr>
            <p:ph type="sldNum" sz="quarter" idx="11"/>
          </p:nvPr>
        </p:nvSpPr>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09084800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95" y="1534840"/>
            <a:ext cx="5387163" cy="639755"/>
          </a:xfrm>
          <a:prstGeom prst="rect">
            <a:avLst/>
          </a:prstGeom>
        </p:spPr>
        <p:txBody>
          <a:bodyPr anchor="b"/>
          <a:lstStyle>
            <a:lvl1pPr marL="0" indent="0">
              <a:buNone/>
              <a:defRPr sz="2200" b="1"/>
            </a:lvl1pPr>
            <a:lvl2pPr marL="416692" indent="0">
              <a:buNone/>
              <a:defRPr sz="1800" b="1"/>
            </a:lvl2pPr>
            <a:lvl3pPr marL="833384" indent="0">
              <a:buNone/>
              <a:defRPr sz="1600" b="1"/>
            </a:lvl3pPr>
            <a:lvl4pPr marL="1250076" indent="0">
              <a:buNone/>
              <a:defRPr sz="1500" b="1"/>
            </a:lvl4pPr>
            <a:lvl5pPr marL="1666768" indent="0">
              <a:buNone/>
              <a:defRPr sz="1500" b="1"/>
            </a:lvl5pPr>
            <a:lvl6pPr marL="2083460" indent="0">
              <a:buNone/>
              <a:defRPr sz="1500" b="1"/>
            </a:lvl6pPr>
            <a:lvl7pPr marL="2500152" indent="0">
              <a:buNone/>
              <a:defRPr sz="1500" b="1"/>
            </a:lvl7pPr>
            <a:lvl8pPr marL="2916845" indent="0">
              <a:buNone/>
              <a:defRPr sz="1500" b="1"/>
            </a:lvl8pPr>
            <a:lvl9pPr marL="333353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795" y="2174594"/>
            <a:ext cx="5387163" cy="3951849"/>
          </a:xfrm>
          <a:prstGeom prst="rect">
            <a:avLst/>
          </a:prstGeom>
        </p:spPr>
        <p:txBody>
          <a:bodyPr/>
          <a:lstStyle>
            <a:lvl1pPr>
              <a:defRPr sz="2000"/>
            </a:lvl1pPr>
            <a:lvl2pPr>
              <a:defRPr sz="2000"/>
            </a:lvl2pPr>
            <a:lvl3pPr>
              <a:defRPr sz="20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6193101" y="1534840"/>
            <a:ext cx="5389104" cy="639755"/>
          </a:xfrm>
          <a:prstGeom prst="rect">
            <a:avLst/>
          </a:prstGeom>
        </p:spPr>
        <p:txBody>
          <a:bodyPr anchor="b"/>
          <a:lstStyle>
            <a:lvl1pPr marL="0" indent="0">
              <a:buNone/>
              <a:defRPr sz="2200" b="1"/>
            </a:lvl1pPr>
            <a:lvl2pPr marL="416692" indent="0">
              <a:buNone/>
              <a:defRPr sz="1800" b="1"/>
            </a:lvl2pPr>
            <a:lvl3pPr marL="833384" indent="0">
              <a:buNone/>
              <a:defRPr sz="1600" b="1"/>
            </a:lvl3pPr>
            <a:lvl4pPr marL="1250076" indent="0">
              <a:buNone/>
              <a:defRPr sz="1500" b="1"/>
            </a:lvl4pPr>
            <a:lvl5pPr marL="1666768" indent="0">
              <a:buNone/>
              <a:defRPr sz="1500" b="1"/>
            </a:lvl5pPr>
            <a:lvl6pPr marL="2083460" indent="0">
              <a:buNone/>
              <a:defRPr sz="1500" b="1"/>
            </a:lvl6pPr>
            <a:lvl7pPr marL="2500152" indent="0">
              <a:buNone/>
              <a:defRPr sz="1500" b="1"/>
            </a:lvl7pPr>
            <a:lvl8pPr marL="2916845" indent="0">
              <a:buNone/>
              <a:defRPr sz="1500" b="1"/>
            </a:lvl8pPr>
            <a:lvl9pPr marL="333353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101" y="2174594"/>
            <a:ext cx="5389104" cy="3951849"/>
          </a:xfrm>
          <a:prstGeom prst="rect">
            <a:avLst/>
          </a:prstGeom>
        </p:spPr>
        <p:txBody>
          <a:bodyPr/>
          <a:lstStyle>
            <a:lvl1pPr>
              <a:defRPr sz="2000"/>
            </a:lvl1pPr>
            <a:lvl2pPr>
              <a:defRPr sz="2000"/>
            </a:lvl2pPr>
            <a:lvl3pPr>
              <a:defRPr sz="20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10" name="Title 1"/>
          <p:cNvSpPr>
            <a:spLocks noGrp="1"/>
          </p:cNvSpPr>
          <p:nvPr>
            <p:ph type="title"/>
          </p:nvPr>
        </p:nvSpPr>
        <p:spPr>
          <a:xfrm>
            <a:off x="914696" y="-114753"/>
            <a:ext cx="10362617" cy="1143239"/>
          </a:xfrm>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8"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381959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4"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723546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3"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4790074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1"/>
            <a:ext cx="9448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536701"/>
            <a:ext cx="5319184" cy="4324350"/>
          </a:xfrm>
          <a:prstGeom prst="rect">
            <a:avLst/>
          </a:prstGeom>
        </p:spPr>
        <p:txBody>
          <a:bodyPr lIns="83338" tIns="41669" rIns="83338" bIns="4166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9186" y="1536701"/>
            <a:ext cx="5319183" cy="4324350"/>
          </a:xfrm>
          <a:prstGeom prst="rect">
            <a:avLst/>
          </a:prstGeom>
        </p:spPr>
        <p:txBody>
          <a:bodyPr lIns="83338" tIns="41669" rIns="83338" bIns="4166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24625"/>
            <a:ext cx="1625600" cy="304800"/>
          </a:xfrm>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6" name="Slide Number Placeholder 5"/>
          <p:cNvSpPr>
            <a:spLocks noGrp="1"/>
          </p:cNvSpPr>
          <p:nvPr>
            <p:ph type="sldNum" sz="quarter" idx="11"/>
          </p:nvPr>
        </p:nvSpPr>
        <p:spPr>
          <a:xfrm>
            <a:off x="10651067" y="6524625"/>
            <a:ext cx="1524000" cy="304800"/>
          </a:xfrm>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05645593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70417" y="1416052"/>
            <a:ext cx="11377083" cy="4115373"/>
          </a:xfrm>
          <a:prstGeom prst="rect">
            <a:avLst/>
          </a:prstGeom>
        </p:spPr>
        <p:txBody>
          <a:bodyPr/>
          <a:lstStyle>
            <a:lvl1pPr>
              <a:defRPr sz="2000"/>
            </a:lvl1pPr>
            <a:lvl2pPr>
              <a:defRPr sz="2000"/>
            </a:lvl2pPr>
            <a:lvl3pPr>
              <a:defRPr sz="2000"/>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5"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00671113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939" y="1550619"/>
            <a:ext cx="5088092" cy="4115373"/>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431970" y="1550619"/>
            <a:ext cx="5088092" cy="4115373"/>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6"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15661247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795" y="1534840"/>
            <a:ext cx="5387163" cy="639755"/>
          </a:xfrm>
          <a:prstGeom prst="rect">
            <a:avLst/>
          </a:prstGeom>
        </p:spPr>
        <p:txBody>
          <a:bodyPr anchor="b"/>
          <a:lstStyle>
            <a:lvl1pPr marL="0" indent="0">
              <a:buNone/>
              <a:defRPr sz="2200" b="1"/>
            </a:lvl1pPr>
            <a:lvl2pPr marL="416692" indent="0">
              <a:buNone/>
              <a:defRPr sz="1800" b="1"/>
            </a:lvl2pPr>
            <a:lvl3pPr marL="833384" indent="0">
              <a:buNone/>
              <a:defRPr sz="1600" b="1"/>
            </a:lvl3pPr>
            <a:lvl4pPr marL="1250076" indent="0">
              <a:buNone/>
              <a:defRPr sz="1500" b="1"/>
            </a:lvl4pPr>
            <a:lvl5pPr marL="1666768" indent="0">
              <a:buNone/>
              <a:defRPr sz="1500" b="1"/>
            </a:lvl5pPr>
            <a:lvl6pPr marL="2083460" indent="0">
              <a:buNone/>
              <a:defRPr sz="1500" b="1"/>
            </a:lvl6pPr>
            <a:lvl7pPr marL="2500152" indent="0">
              <a:buNone/>
              <a:defRPr sz="1500" b="1"/>
            </a:lvl7pPr>
            <a:lvl8pPr marL="2916845" indent="0">
              <a:buNone/>
              <a:defRPr sz="1500" b="1"/>
            </a:lvl8pPr>
            <a:lvl9pPr marL="333353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795" y="2174594"/>
            <a:ext cx="5387163" cy="3951849"/>
          </a:xfrm>
          <a:prstGeom prst="rect">
            <a:avLst/>
          </a:prstGeom>
        </p:spPr>
        <p:txBody>
          <a:bodyPr/>
          <a:lstStyle>
            <a:lvl1pPr>
              <a:defRPr sz="2000"/>
            </a:lvl1pPr>
            <a:lvl2pPr>
              <a:defRPr sz="2000"/>
            </a:lvl2pPr>
            <a:lvl3pPr>
              <a:defRPr sz="20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6193101" y="1534840"/>
            <a:ext cx="5389104" cy="639755"/>
          </a:xfrm>
          <a:prstGeom prst="rect">
            <a:avLst/>
          </a:prstGeom>
        </p:spPr>
        <p:txBody>
          <a:bodyPr anchor="b"/>
          <a:lstStyle>
            <a:lvl1pPr marL="0" indent="0">
              <a:buNone/>
              <a:defRPr sz="2200" b="1"/>
            </a:lvl1pPr>
            <a:lvl2pPr marL="416692" indent="0">
              <a:buNone/>
              <a:defRPr sz="1800" b="1"/>
            </a:lvl2pPr>
            <a:lvl3pPr marL="833384" indent="0">
              <a:buNone/>
              <a:defRPr sz="1600" b="1"/>
            </a:lvl3pPr>
            <a:lvl4pPr marL="1250076" indent="0">
              <a:buNone/>
              <a:defRPr sz="1500" b="1"/>
            </a:lvl4pPr>
            <a:lvl5pPr marL="1666768" indent="0">
              <a:buNone/>
              <a:defRPr sz="1500" b="1"/>
            </a:lvl5pPr>
            <a:lvl6pPr marL="2083460" indent="0">
              <a:buNone/>
              <a:defRPr sz="1500" b="1"/>
            </a:lvl6pPr>
            <a:lvl7pPr marL="2500152" indent="0">
              <a:buNone/>
              <a:defRPr sz="1500" b="1"/>
            </a:lvl7pPr>
            <a:lvl8pPr marL="2916845" indent="0">
              <a:buNone/>
              <a:defRPr sz="1500" b="1"/>
            </a:lvl8pPr>
            <a:lvl9pPr marL="333353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101" y="2174594"/>
            <a:ext cx="5389104" cy="3951849"/>
          </a:xfrm>
          <a:prstGeom prst="rect">
            <a:avLst/>
          </a:prstGeom>
        </p:spPr>
        <p:txBody>
          <a:bodyPr/>
          <a:lstStyle>
            <a:lvl1pPr>
              <a:defRPr sz="2000"/>
            </a:lvl1pPr>
            <a:lvl2pPr>
              <a:defRPr sz="2000"/>
            </a:lvl2pPr>
            <a:lvl3pPr>
              <a:defRPr sz="20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10" name="Title 1"/>
          <p:cNvSpPr>
            <a:spLocks noGrp="1"/>
          </p:cNvSpPr>
          <p:nvPr>
            <p:ph type="title"/>
          </p:nvPr>
        </p:nvSpPr>
        <p:spPr>
          <a:xfrm>
            <a:off x="914696" y="-114753"/>
            <a:ext cx="10362617" cy="1143239"/>
          </a:xfrm>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8"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32344970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4"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31180742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3"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36616254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97th Air Mobility Wing#"/>
          <p:cNvPicPr>
            <a:picLocks noChangeAspect="1" noChangeArrowheads="1"/>
          </p:cNvPicPr>
          <p:nvPr/>
        </p:nvPicPr>
        <p:blipFill>
          <a:blip r:embed="rId2" cstate="print">
            <a:clrChange>
              <a:clrFrom>
                <a:srgbClr val="FFFFFF"/>
              </a:clrFrom>
              <a:clrTo>
                <a:srgbClr val="FFFFFF">
                  <a:alpha val="0"/>
                </a:srgbClr>
              </a:clrTo>
            </a:clrChange>
            <a:lum bright="70000" contrast="-70000"/>
          </a:blip>
          <a:srcRect/>
          <a:stretch>
            <a:fillRect/>
          </a:stretch>
        </p:blipFill>
        <p:spPr bwMode="auto">
          <a:xfrm>
            <a:off x="3420534" y="1770063"/>
            <a:ext cx="5350933" cy="3903662"/>
          </a:xfrm>
          <a:prstGeom prst="rect">
            <a:avLst/>
          </a:prstGeom>
          <a:noFill/>
          <a:ln w="9525">
            <a:noFill/>
            <a:miter lim="800000"/>
            <a:headEnd/>
            <a:tailEnd/>
          </a:ln>
        </p:spPr>
      </p:pic>
      <p:sp>
        <p:nvSpPr>
          <p:cNvPr id="2" name="Title 1"/>
          <p:cNvSpPr>
            <a:spLocks noGrp="1"/>
          </p:cNvSpPr>
          <p:nvPr>
            <p:ph type="ctrTitle"/>
          </p:nvPr>
        </p:nvSpPr>
        <p:spPr>
          <a:xfrm>
            <a:off x="914696" y="2130127"/>
            <a:ext cx="10362617" cy="1470288"/>
          </a:xfrm>
        </p:spPr>
        <p:txBody>
          <a:bodyPr/>
          <a:lstStyle>
            <a:lvl1pPr>
              <a:defRPr>
                <a:solidFill>
                  <a:srgbClr val="151C7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9383" y="3885868"/>
            <a:ext cx="8533235" cy="1752871"/>
          </a:xfrm>
          <a:prstGeom prst="rect">
            <a:avLst/>
          </a:prstGeom>
        </p:spPr>
        <p:txBody>
          <a:bodyPr/>
          <a:lstStyle>
            <a:lvl1pPr marL="0" indent="0" algn="ctr">
              <a:buNone/>
              <a:defRPr/>
            </a:lvl1pPr>
            <a:lvl2pPr marL="416692" indent="0" algn="ctr">
              <a:buNone/>
              <a:defRPr/>
            </a:lvl2pPr>
            <a:lvl3pPr marL="833384" indent="0" algn="ctr">
              <a:buNone/>
              <a:defRPr/>
            </a:lvl3pPr>
            <a:lvl4pPr marL="1250076" indent="0" algn="ctr">
              <a:buNone/>
              <a:defRPr/>
            </a:lvl4pPr>
            <a:lvl5pPr marL="1666768" indent="0" algn="ctr">
              <a:buNone/>
              <a:defRPr/>
            </a:lvl5pPr>
            <a:lvl6pPr marL="2083460" indent="0" algn="ctr">
              <a:buNone/>
              <a:defRPr/>
            </a:lvl6pPr>
            <a:lvl7pPr marL="2500152" indent="0" algn="ctr">
              <a:buNone/>
              <a:defRPr/>
            </a:lvl7pPr>
            <a:lvl8pPr marL="2916845" indent="0" algn="ctr">
              <a:buNone/>
              <a:defRPr/>
            </a:lvl8pPr>
            <a:lvl9pPr marL="3333537"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6" name="Rectangle 6"/>
          <p:cNvSpPr>
            <a:spLocks noGrp="1" noChangeArrowheads="1"/>
          </p:cNvSpPr>
          <p:nvPr>
            <p:ph type="sldNum" sz="quarter" idx="11"/>
          </p:nvPr>
        </p:nvSpPr>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292232418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70417" y="1416052"/>
            <a:ext cx="11377083" cy="4115373"/>
          </a:xfrm>
          <a:prstGeom prst="rect">
            <a:avLst/>
          </a:prstGeom>
        </p:spPr>
        <p:txBody>
          <a:bodyPr/>
          <a:lstStyle>
            <a:lvl1pPr>
              <a:defRPr sz="2000"/>
            </a:lvl1pPr>
            <a:lvl2pPr>
              <a:defRPr sz="2000"/>
            </a:lvl2pPr>
            <a:lvl3pPr>
              <a:defRPr sz="2000"/>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5"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375040480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939" y="1550619"/>
            <a:ext cx="5088092" cy="4115373"/>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431970" y="1550619"/>
            <a:ext cx="5088092" cy="4115373"/>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ln/>
        </p:spPr>
        <p:txBody>
          <a:bodyPr/>
          <a:lstStyle>
            <a:lvl1pPr>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6" name="Rectangle 6"/>
          <p:cNvSpPr>
            <a:spLocks noGrp="1" noChangeArrowheads="1"/>
          </p:cNvSpPr>
          <p:nvPr>
            <p:ph type="sldNum" sz="quarter" idx="11"/>
          </p:nvPr>
        </p:nvSpPr>
        <p:spPr>
          <a:ln/>
        </p:spPr>
        <p:txBody>
          <a:bodyPr/>
          <a:lstStyle>
            <a:lvl1pPr>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Tree>
    <p:extLst>
      <p:ext uri="{BB962C8B-B14F-4D97-AF65-F5344CB8AC3E}">
        <p14:creationId xmlns:p14="http://schemas.microsoft.com/office/powerpoint/2010/main" val="125836159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jpeg"/><Relationship Id="rId5" Type="http://schemas.openxmlformats.org/officeDocument/2006/relationships/slideLayout" Target="../slideLayouts/slideLayout11.xml"/><Relationship Id="rId10"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108" descr="Spear"/>
          <p:cNvPicPr>
            <a:picLocks noChangeAspect="1" noChangeArrowheads="1"/>
          </p:cNvPicPr>
          <p:nvPr/>
        </p:nvPicPr>
        <p:blipFill>
          <a:blip r:embed="rId8" cstate="print">
            <a:lum bright="42000"/>
          </a:blip>
          <a:srcRect/>
          <a:stretch>
            <a:fillRect/>
          </a:stretch>
        </p:blipFill>
        <p:spPr bwMode="auto">
          <a:xfrm>
            <a:off x="101600" y="6419850"/>
            <a:ext cx="11988800" cy="395288"/>
          </a:xfrm>
          <a:prstGeom prst="rect">
            <a:avLst/>
          </a:prstGeom>
          <a:noFill/>
          <a:ln w="9525">
            <a:noFill/>
            <a:miter lim="800000"/>
            <a:headEnd/>
            <a:tailEnd/>
          </a:ln>
        </p:spPr>
      </p:pic>
      <p:sp>
        <p:nvSpPr>
          <p:cNvPr id="3075" name="Rectangle 2"/>
          <p:cNvSpPr>
            <a:spLocks noGrp="1" noChangeArrowheads="1"/>
          </p:cNvSpPr>
          <p:nvPr>
            <p:ph type="title"/>
          </p:nvPr>
        </p:nvSpPr>
        <p:spPr bwMode="auto">
          <a:xfrm>
            <a:off x="914400" y="-114300"/>
            <a:ext cx="10363200" cy="11430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0" y="6592888"/>
            <a:ext cx="2540000" cy="2651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eaLnBrk="0" hangingPunct="0">
              <a:defRPr sz="1200" b="1" i="1">
                <a:solidFill>
                  <a:schemeClr val="bg2">
                    <a:lumMod val="40000"/>
                    <a:lumOff val="60000"/>
                  </a:schemeClr>
                </a:solidFill>
                <a:latin typeface="+mj-lt"/>
                <a:cs typeface="+mn-cs"/>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1030" name="Rectangle 6"/>
          <p:cNvSpPr>
            <a:spLocks noGrp="1" noChangeArrowheads="1"/>
          </p:cNvSpPr>
          <p:nvPr>
            <p:ph type="sldNum" sz="quarter" idx="4"/>
          </p:nvPr>
        </p:nvSpPr>
        <p:spPr bwMode="auto">
          <a:xfrm>
            <a:off x="9652000" y="6565900"/>
            <a:ext cx="2540000" cy="29210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rtl="0" eaLnBrk="0" fontAlgn="base" hangingPunct="0">
              <a:spcBef>
                <a:spcPct val="0"/>
              </a:spcBef>
              <a:spcAft>
                <a:spcPct val="0"/>
              </a:spcAft>
              <a:defRPr lang="en-US" sz="1200" b="1" i="1" kern="1200">
                <a:solidFill>
                  <a:schemeClr val="bg2">
                    <a:lumMod val="40000"/>
                    <a:lumOff val="60000"/>
                  </a:schemeClr>
                </a:solidFill>
                <a:latin typeface="+mj-lt"/>
                <a:ea typeface="+mn-ea"/>
                <a:cs typeface="+mn-cs"/>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
        <p:nvSpPr>
          <p:cNvPr id="1031" name="Rectangle 7"/>
          <p:cNvSpPr>
            <a:spLocks noChangeArrowheads="1"/>
          </p:cNvSpPr>
          <p:nvPr/>
        </p:nvSpPr>
        <p:spPr bwMode="auto">
          <a:xfrm>
            <a:off x="12058651" y="992189"/>
            <a:ext cx="133349" cy="73025"/>
          </a:xfrm>
          <a:prstGeom prst="rect">
            <a:avLst/>
          </a:prstGeom>
          <a:solidFill>
            <a:srgbClr val="DDDDDD"/>
          </a:soli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sp>
        <p:nvSpPr>
          <p:cNvPr id="1033" name="Rectangle 9"/>
          <p:cNvSpPr>
            <a:spLocks noChangeArrowheads="1"/>
          </p:cNvSpPr>
          <p:nvPr/>
        </p:nvSpPr>
        <p:spPr bwMode="auto">
          <a:xfrm flipV="1">
            <a:off x="0" y="990601"/>
            <a:ext cx="9620251" cy="74613"/>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pic>
        <p:nvPicPr>
          <p:cNvPr id="3080" name="Picture 33" descr="chrmblue_std small"/>
          <p:cNvPicPr>
            <a:picLocks noChangeAspect="1" noChangeArrowheads="1"/>
          </p:cNvPicPr>
          <p:nvPr/>
        </p:nvPicPr>
        <p:blipFill>
          <a:blip r:embed="rId9" cstate="print"/>
          <a:srcRect/>
          <a:stretch>
            <a:fillRect/>
          </a:stretch>
        </p:blipFill>
        <p:spPr bwMode="auto">
          <a:xfrm>
            <a:off x="262469" y="128588"/>
            <a:ext cx="867832" cy="741362"/>
          </a:xfrm>
          <a:prstGeom prst="rect">
            <a:avLst/>
          </a:prstGeom>
          <a:noFill/>
          <a:ln w="9525">
            <a:noFill/>
            <a:miter lim="800000"/>
            <a:headEnd/>
            <a:tailEnd/>
          </a:ln>
        </p:spPr>
      </p:pic>
      <p:sp>
        <p:nvSpPr>
          <p:cNvPr id="1059" name="Text Box 35"/>
          <p:cNvSpPr txBox="1">
            <a:spLocks noChangeArrowheads="1"/>
          </p:cNvSpPr>
          <p:nvPr/>
        </p:nvSpPr>
        <p:spPr bwMode="auto">
          <a:xfrm>
            <a:off x="9656234" y="893763"/>
            <a:ext cx="1764895" cy="284207"/>
          </a:xfrm>
          <a:prstGeom prst="rect">
            <a:avLst/>
          </a:prstGeom>
          <a:noFill/>
          <a:ln w="9525">
            <a:noFill/>
            <a:miter lim="800000"/>
            <a:headEnd/>
            <a:tailEnd/>
          </a:ln>
          <a:effectLst/>
        </p:spPr>
        <p:txBody>
          <a:bodyPr wrap="none" lIns="83338" tIns="41669" rIns="83338" bIns="41669">
            <a:spAutoFit/>
          </a:bodyPr>
          <a:lstStyle/>
          <a:p>
            <a:pPr eaLnBrk="0" hangingPunct="0">
              <a:defRPr/>
            </a:pPr>
            <a:r>
              <a:rPr lang="en-US" sz="1300" b="1" i="1" dirty="0">
                <a:solidFill>
                  <a:srgbClr val="151C77"/>
                </a:solidFill>
              </a:rPr>
              <a:t>The Hour Has Come</a:t>
            </a:r>
          </a:p>
        </p:txBody>
      </p:sp>
      <p:pic>
        <p:nvPicPr>
          <p:cNvPr id="3082" name="Picture 4" descr="97th Air Mobility Wi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386629" y="365126"/>
            <a:ext cx="665672" cy="620713"/>
          </a:xfrm>
          <a:prstGeom prst="rect">
            <a:avLst/>
          </a:prstGeom>
          <a:noFill/>
          <a:ln w="9525">
            <a:noFill/>
            <a:miter lim="800000"/>
            <a:headEnd/>
            <a:tailEnd/>
          </a:ln>
        </p:spPr>
      </p:pic>
      <p:pic>
        <p:nvPicPr>
          <p:cNvPr id="3083" name="Picture 5"/>
          <p:cNvPicPr>
            <a:picLocks noChangeAspect="1" noChangeArrowheads="1"/>
          </p:cNvPicPr>
          <p:nvPr/>
        </p:nvPicPr>
        <p:blipFill>
          <a:blip r:embed="rId11" cstate="print">
            <a:clrChange>
              <a:clrFrom>
                <a:srgbClr val="FDFDFD"/>
              </a:clrFrom>
              <a:clrTo>
                <a:srgbClr val="FDFDFD">
                  <a:alpha val="0"/>
                </a:srgbClr>
              </a:clrTo>
            </a:clrChange>
          </a:blip>
          <a:srcRect/>
          <a:stretch>
            <a:fillRect/>
          </a:stretch>
        </p:blipFill>
        <p:spPr bwMode="auto">
          <a:xfrm>
            <a:off x="10642600" y="7938"/>
            <a:ext cx="654052" cy="620712"/>
          </a:xfrm>
          <a:prstGeom prst="rect">
            <a:avLst/>
          </a:prstGeom>
          <a:noFill/>
          <a:ln w="9525">
            <a:noFill/>
            <a:miter lim="800000"/>
            <a:headEnd/>
            <a:tailEnd/>
          </a:ln>
        </p:spPr>
      </p:pic>
      <p:sp>
        <p:nvSpPr>
          <p:cNvPr id="28" name="Rectangle 9"/>
          <p:cNvSpPr>
            <a:spLocks noChangeArrowheads="1"/>
          </p:cNvSpPr>
          <p:nvPr/>
        </p:nvSpPr>
        <p:spPr bwMode="auto">
          <a:xfrm flipV="1">
            <a:off x="226484" y="6321426"/>
            <a:ext cx="11825816" cy="74613"/>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spTree>
    <p:extLst>
      <p:ext uri="{BB962C8B-B14F-4D97-AF65-F5344CB8AC3E}">
        <p14:creationId xmlns:p14="http://schemas.microsoft.com/office/powerpoint/2010/main" val="1397775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151C77"/>
          </a:solidFill>
          <a:latin typeface="+mj-lt"/>
          <a:ea typeface="+mj-ea"/>
          <a:cs typeface="+mj-cs"/>
        </a:defRPr>
      </a:lvl1pPr>
      <a:lvl2pPr algn="ctr" rtl="0" eaLnBrk="1" fontAlgn="base" hangingPunct="1">
        <a:spcBef>
          <a:spcPct val="0"/>
        </a:spcBef>
        <a:spcAft>
          <a:spcPct val="0"/>
        </a:spcAft>
        <a:defRPr sz="3600" b="1">
          <a:solidFill>
            <a:srgbClr val="151C77"/>
          </a:solidFill>
          <a:latin typeface="Arial" charset="0"/>
        </a:defRPr>
      </a:lvl2pPr>
      <a:lvl3pPr algn="ctr" rtl="0" eaLnBrk="1" fontAlgn="base" hangingPunct="1">
        <a:spcBef>
          <a:spcPct val="0"/>
        </a:spcBef>
        <a:spcAft>
          <a:spcPct val="0"/>
        </a:spcAft>
        <a:defRPr sz="3600" b="1">
          <a:solidFill>
            <a:srgbClr val="151C77"/>
          </a:solidFill>
          <a:latin typeface="Arial" charset="0"/>
        </a:defRPr>
      </a:lvl3pPr>
      <a:lvl4pPr algn="ctr" rtl="0" eaLnBrk="1" fontAlgn="base" hangingPunct="1">
        <a:spcBef>
          <a:spcPct val="0"/>
        </a:spcBef>
        <a:spcAft>
          <a:spcPct val="0"/>
        </a:spcAft>
        <a:defRPr sz="3600" b="1">
          <a:solidFill>
            <a:srgbClr val="151C77"/>
          </a:solidFill>
          <a:latin typeface="Arial" charset="0"/>
        </a:defRPr>
      </a:lvl4pPr>
      <a:lvl5pPr algn="ctr" rtl="0" eaLnBrk="1" fontAlgn="base" hangingPunct="1">
        <a:spcBef>
          <a:spcPct val="0"/>
        </a:spcBef>
        <a:spcAft>
          <a:spcPct val="0"/>
        </a:spcAft>
        <a:defRPr sz="3600" b="1">
          <a:solidFill>
            <a:srgbClr val="151C77"/>
          </a:solidFill>
          <a:latin typeface="Arial" charset="0"/>
        </a:defRPr>
      </a:lvl5pPr>
      <a:lvl6pPr marL="416692" algn="ctr" defTabSz="914408" rtl="0" eaLnBrk="1" fontAlgn="base" hangingPunct="1">
        <a:spcBef>
          <a:spcPct val="0"/>
        </a:spcBef>
        <a:spcAft>
          <a:spcPct val="0"/>
        </a:spcAft>
        <a:defRPr sz="3600" b="1">
          <a:solidFill>
            <a:schemeClr val="folHlink"/>
          </a:solidFill>
          <a:latin typeface="Arial" charset="0"/>
        </a:defRPr>
      </a:lvl6pPr>
      <a:lvl7pPr marL="833384" algn="ctr" defTabSz="914408" rtl="0" eaLnBrk="1" fontAlgn="base" hangingPunct="1">
        <a:spcBef>
          <a:spcPct val="0"/>
        </a:spcBef>
        <a:spcAft>
          <a:spcPct val="0"/>
        </a:spcAft>
        <a:defRPr sz="3600" b="1">
          <a:solidFill>
            <a:schemeClr val="folHlink"/>
          </a:solidFill>
          <a:latin typeface="Arial" charset="0"/>
        </a:defRPr>
      </a:lvl7pPr>
      <a:lvl8pPr marL="1250076" algn="ctr" defTabSz="914408" rtl="0" eaLnBrk="1" fontAlgn="base" hangingPunct="1">
        <a:spcBef>
          <a:spcPct val="0"/>
        </a:spcBef>
        <a:spcAft>
          <a:spcPct val="0"/>
        </a:spcAft>
        <a:defRPr sz="3600" b="1">
          <a:solidFill>
            <a:schemeClr val="folHlink"/>
          </a:solidFill>
          <a:latin typeface="Arial" charset="0"/>
        </a:defRPr>
      </a:lvl8pPr>
      <a:lvl9pPr marL="1666768" algn="ctr" defTabSz="914408" rtl="0" eaLnBrk="1" fontAlgn="base" hangingPunct="1">
        <a:spcBef>
          <a:spcPct val="0"/>
        </a:spcBef>
        <a:spcAft>
          <a:spcPct val="0"/>
        </a:spcAft>
        <a:defRPr sz="3600" b="1">
          <a:solidFill>
            <a:schemeClr val="folHlink"/>
          </a:solidFill>
          <a:latin typeface="Arial" charset="0"/>
        </a:defRPr>
      </a:lvl9pPr>
    </p:titleStyle>
    <p:bodyStyle>
      <a:lvl1pPr marL="207963" indent="-207963" algn="l" rtl="0" eaLnBrk="1" fontAlgn="base" hangingPunct="1">
        <a:spcBef>
          <a:spcPct val="20000"/>
        </a:spcBef>
        <a:spcAft>
          <a:spcPct val="0"/>
        </a:spcAft>
        <a:buChar char="•"/>
        <a:defRPr sz="2600" b="1">
          <a:solidFill>
            <a:schemeClr val="tx1"/>
          </a:solidFill>
          <a:latin typeface="+mn-lt"/>
          <a:ea typeface="+mn-ea"/>
          <a:cs typeface="+mn-cs"/>
        </a:defRPr>
      </a:lvl1pPr>
      <a:lvl2pPr marL="415925" indent="-207963" algn="l" rtl="0" eaLnBrk="1" fontAlgn="base" hangingPunct="1">
        <a:spcBef>
          <a:spcPct val="20000"/>
        </a:spcBef>
        <a:spcAft>
          <a:spcPct val="0"/>
        </a:spcAft>
        <a:buChar char="•"/>
        <a:defRPr sz="2200" b="1">
          <a:solidFill>
            <a:schemeClr val="tx1"/>
          </a:solidFill>
          <a:latin typeface="+mn-lt"/>
        </a:defRPr>
      </a:lvl2pPr>
      <a:lvl3pPr marL="623888" indent="-207963"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474109" indent="-228602" algn="l" defTabSz="914408" rtl="0" eaLnBrk="1" fontAlgn="base" hangingPunct="1">
        <a:spcBef>
          <a:spcPct val="20000"/>
        </a:spcBef>
        <a:spcAft>
          <a:spcPct val="0"/>
        </a:spcAft>
        <a:buChar char="»"/>
        <a:defRPr sz="1800">
          <a:solidFill>
            <a:schemeClr val="tx1"/>
          </a:solidFill>
          <a:latin typeface="+mn-lt"/>
        </a:defRPr>
      </a:lvl6pPr>
      <a:lvl7pPr marL="2890801" indent="-228602" algn="l" defTabSz="914408" rtl="0" eaLnBrk="1" fontAlgn="base" hangingPunct="1">
        <a:spcBef>
          <a:spcPct val="20000"/>
        </a:spcBef>
        <a:spcAft>
          <a:spcPct val="0"/>
        </a:spcAft>
        <a:buChar char="»"/>
        <a:defRPr sz="1800">
          <a:solidFill>
            <a:schemeClr val="tx1"/>
          </a:solidFill>
          <a:latin typeface="+mn-lt"/>
        </a:defRPr>
      </a:lvl7pPr>
      <a:lvl8pPr marL="3307493" indent="-228602" algn="l" defTabSz="914408" rtl="0" eaLnBrk="1" fontAlgn="base" hangingPunct="1">
        <a:spcBef>
          <a:spcPct val="20000"/>
        </a:spcBef>
        <a:spcAft>
          <a:spcPct val="0"/>
        </a:spcAft>
        <a:buChar char="»"/>
        <a:defRPr sz="1800">
          <a:solidFill>
            <a:schemeClr val="tx1"/>
          </a:solidFill>
          <a:latin typeface="+mn-lt"/>
        </a:defRPr>
      </a:lvl8pPr>
      <a:lvl9pPr marL="3724185" indent="-228602" algn="l" defTabSz="914408"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3384" rtl="0" eaLnBrk="1" latinLnBrk="0" hangingPunct="1">
        <a:defRPr sz="1600" kern="1200">
          <a:solidFill>
            <a:schemeClr val="tx1"/>
          </a:solidFill>
          <a:latin typeface="+mn-lt"/>
          <a:ea typeface="+mn-ea"/>
          <a:cs typeface="+mn-cs"/>
        </a:defRPr>
      </a:lvl1pPr>
      <a:lvl2pPr marL="416692" algn="l" defTabSz="833384" rtl="0" eaLnBrk="1" latinLnBrk="0" hangingPunct="1">
        <a:defRPr sz="1600" kern="1200">
          <a:solidFill>
            <a:schemeClr val="tx1"/>
          </a:solidFill>
          <a:latin typeface="+mn-lt"/>
          <a:ea typeface="+mn-ea"/>
          <a:cs typeface="+mn-cs"/>
        </a:defRPr>
      </a:lvl2pPr>
      <a:lvl3pPr marL="833384" algn="l" defTabSz="833384" rtl="0" eaLnBrk="1" latinLnBrk="0" hangingPunct="1">
        <a:defRPr sz="1600" kern="1200">
          <a:solidFill>
            <a:schemeClr val="tx1"/>
          </a:solidFill>
          <a:latin typeface="+mn-lt"/>
          <a:ea typeface="+mn-ea"/>
          <a:cs typeface="+mn-cs"/>
        </a:defRPr>
      </a:lvl3pPr>
      <a:lvl4pPr marL="1250076" algn="l" defTabSz="833384" rtl="0" eaLnBrk="1" latinLnBrk="0" hangingPunct="1">
        <a:defRPr sz="1600" kern="1200">
          <a:solidFill>
            <a:schemeClr val="tx1"/>
          </a:solidFill>
          <a:latin typeface="+mn-lt"/>
          <a:ea typeface="+mn-ea"/>
          <a:cs typeface="+mn-cs"/>
        </a:defRPr>
      </a:lvl4pPr>
      <a:lvl5pPr marL="1666768" algn="l" defTabSz="833384" rtl="0" eaLnBrk="1" latinLnBrk="0" hangingPunct="1">
        <a:defRPr sz="1600" kern="1200">
          <a:solidFill>
            <a:schemeClr val="tx1"/>
          </a:solidFill>
          <a:latin typeface="+mn-lt"/>
          <a:ea typeface="+mn-ea"/>
          <a:cs typeface="+mn-cs"/>
        </a:defRPr>
      </a:lvl5pPr>
      <a:lvl6pPr marL="2083460" algn="l" defTabSz="833384" rtl="0" eaLnBrk="1" latinLnBrk="0" hangingPunct="1">
        <a:defRPr sz="1600" kern="1200">
          <a:solidFill>
            <a:schemeClr val="tx1"/>
          </a:solidFill>
          <a:latin typeface="+mn-lt"/>
          <a:ea typeface="+mn-ea"/>
          <a:cs typeface="+mn-cs"/>
        </a:defRPr>
      </a:lvl6pPr>
      <a:lvl7pPr marL="2500152" algn="l" defTabSz="833384" rtl="0" eaLnBrk="1" latinLnBrk="0" hangingPunct="1">
        <a:defRPr sz="1600" kern="1200">
          <a:solidFill>
            <a:schemeClr val="tx1"/>
          </a:solidFill>
          <a:latin typeface="+mn-lt"/>
          <a:ea typeface="+mn-ea"/>
          <a:cs typeface="+mn-cs"/>
        </a:defRPr>
      </a:lvl7pPr>
      <a:lvl8pPr marL="2916845" algn="l" defTabSz="833384" rtl="0" eaLnBrk="1" latinLnBrk="0" hangingPunct="1">
        <a:defRPr sz="1600" kern="1200">
          <a:solidFill>
            <a:schemeClr val="tx1"/>
          </a:solidFill>
          <a:latin typeface="+mn-lt"/>
          <a:ea typeface="+mn-ea"/>
          <a:cs typeface="+mn-cs"/>
        </a:defRPr>
      </a:lvl8pPr>
      <a:lvl9pPr marL="3333537" algn="l" defTabSz="83338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108" descr="Spear"/>
          <p:cNvPicPr>
            <a:picLocks noChangeAspect="1" noChangeArrowheads="1"/>
          </p:cNvPicPr>
          <p:nvPr/>
        </p:nvPicPr>
        <p:blipFill>
          <a:blip r:embed="rId9" cstate="print">
            <a:lum bright="42000"/>
          </a:blip>
          <a:srcRect/>
          <a:stretch>
            <a:fillRect/>
          </a:stretch>
        </p:blipFill>
        <p:spPr bwMode="auto">
          <a:xfrm>
            <a:off x="101600" y="6419850"/>
            <a:ext cx="11988800" cy="395288"/>
          </a:xfrm>
          <a:prstGeom prst="rect">
            <a:avLst/>
          </a:prstGeom>
          <a:noFill/>
          <a:ln w="9525">
            <a:noFill/>
            <a:miter lim="800000"/>
            <a:headEnd/>
            <a:tailEnd/>
          </a:ln>
        </p:spPr>
      </p:pic>
      <p:sp>
        <p:nvSpPr>
          <p:cNvPr id="3075" name="Rectangle 2"/>
          <p:cNvSpPr>
            <a:spLocks noGrp="1" noChangeArrowheads="1"/>
          </p:cNvSpPr>
          <p:nvPr>
            <p:ph type="title"/>
          </p:nvPr>
        </p:nvSpPr>
        <p:spPr bwMode="auto">
          <a:xfrm>
            <a:off x="914400" y="-114300"/>
            <a:ext cx="10363200" cy="11430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0" y="6592888"/>
            <a:ext cx="2540000" cy="2651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eaLnBrk="0" hangingPunct="0">
              <a:defRPr sz="1200" b="1" i="1">
                <a:solidFill>
                  <a:schemeClr val="bg2">
                    <a:lumMod val="40000"/>
                    <a:lumOff val="60000"/>
                  </a:schemeClr>
                </a:solidFill>
                <a:latin typeface="+mj-lt"/>
                <a:cs typeface="+mn-cs"/>
              </a:defRPr>
            </a:lvl1pPr>
          </a:lstStyle>
          <a:p>
            <a:fld id="{D29EB122-07B6-4CBD-9011-8EBD80C7589B}" type="datetimeFigureOut">
              <a:rPr lang="en-US" smtClean="0">
                <a:solidFill>
                  <a:srgbClr val="EEECE1">
                    <a:lumMod val="40000"/>
                    <a:lumOff val="60000"/>
                  </a:srgbClr>
                </a:solidFill>
              </a:rPr>
              <a:pPr/>
              <a:t>2/23/2021</a:t>
            </a:fld>
            <a:endParaRPr lang="en-US">
              <a:solidFill>
                <a:srgbClr val="EEECE1">
                  <a:lumMod val="40000"/>
                  <a:lumOff val="60000"/>
                </a:srgbClr>
              </a:solidFill>
            </a:endParaRPr>
          </a:p>
        </p:txBody>
      </p:sp>
      <p:sp>
        <p:nvSpPr>
          <p:cNvPr id="1030" name="Rectangle 6"/>
          <p:cNvSpPr>
            <a:spLocks noGrp="1" noChangeArrowheads="1"/>
          </p:cNvSpPr>
          <p:nvPr>
            <p:ph type="sldNum" sz="quarter" idx="4"/>
          </p:nvPr>
        </p:nvSpPr>
        <p:spPr bwMode="auto">
          <a:xfrm>
            <a:off x="9652000" y="6565900"/>
            <a:ext cx="2540000" cy="29210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rtl="0" eaLnBrk="0" fontAlgn="base" hangingPunct="0">
              <a:spcBef>
                <a:spcPct val="0"/>
              </a:spcBef>
              <a:spcAft>
                <a:spcPct val="0"/>
              </a:spcAft>
              <a:defRPr lang="en-US" sz="1200" b="1" i="1" kern="1200">
                <a:solidFill>
                  <a:schemeClr val="bg2">
                    <a:lumMod val="40000"/>
                    <a:lumOff val="60000"/>
                  </a:schemeClr>
                </a:solidFill>
                <a:latin typeface="+mj-lt"/>
                <a:ea typeface="+mn-ea"/>
                <a:cs typeface="+mn-cs"/>
              </a:defRPr>
            </a:lvl1pPr>
          </a:lstStyle>
          <a:p>
            <a:fld id="{72648BD2-05A3-441E-853B-EF9E6F774F5D}" type="slidenum">
              <a:rPr smtClean="0">
                <a:solidFill>
                  <a:srgbClr val="EEECE1">
                    <a:lumMod val="40000"/>
                    <a:lumOff val="60000"/>
                  </a:srgbClr>
                </a:solidFill>
              </a:rPr>
              <a:pPr/>
              <a:t>‹#›</a:t>
            </a:fld>
            <a:endParaRPr>
              <a:solidFill>
                <a:srgbClr val="EEECE1">
                  <a:lumMod val="40000"/>
                  <a:lumOff val="60000"/>
                </a:srgbClr>
              </a:solidFill>
            </a:endParaRPr>
          </a:p>
        </p:txBody>
      </p:sp>
      <p:sp>
        <p:nvSpPr>
          <p:cNvPr id="1031" name="Rectangle 7"/>
          <p:cNvSpPr>
            <a:spLocks noChangeArrowheads="1"/>
          </p:cNvSpPr>
          <p:nvPr/>
        </p:nvSpPr>
        <p:spPr bwMode="auto">
          <a:xfrm>
            <a:off x="12058651" y="992189"/>
            <a:ext cx="133349" cy="73025"/>
          </a:xfrm>
          <a:prstGeom prst="rect">
            <a:avLst/>
          </a:prstGeom>
          <a:solidFill>
            <a:srgbClr val="DDDDDD"/>
          </a:soli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sp>
        <p:nvSpPr>
          <p:cNvPr id="1033" name="Rectangle 9"/>
          <p:cNvSpPr>
            <a:spLocks noChangeArrowheads="1"/>
          </p:cNvSpPr>
          <p:nvPr/>
        </p:nvSpPr>
        <p:spPr bwMode="auto">
          <a:xfrm flipV="1">
            <a:off x="0" y="990601"/>
            <a:ext cx="9620251" cy="74613"/>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pic>
        <p:nvPicPr>
          <p:cNvPr id="3080" name="Picture 33" descr="chrmblue_std small"/>
          <p:cNvPicPr>
            <a:picLocks noChangeAspect="1" noChangeArrowheads="1"/>
          </p:cNvPicPr>
          <p:nvPr/>
        </p:nvPicPr>
        <p:blipFill>
          <a:blip r:embed="rId10" cstate="print"/>
          <a:srcRect/>
          <a:stretch>
            <a:fillRect/>
          </a:stretch>
        </p:blipFill>
        <p:spPr bwMode="auto">
          <a:xfrm>
            <a:off x="262469" y="128588"/>
            <a:ext cx="867832" cy="741362"/>
          </a:xfrm>
          <a:prstGeom prst="rect">
            <a:avLst/>
          </a:prstGeom>
          <a:noFill/>
          <a:ln w="9525">
            <a:noFill/>
            <a:miter lim="800000"/>
            <a:headEnd/>
            <a:tailEnd/>
          </a:ln>
        </p:spPr>
      </p:pic>
      <p:sp>
        <p:nvSpPr>
          <p:cNvPr id="1059" name="Text Box 35"/>
          <p:cNvSpPr txBox="1">
            <a:spLocks noChangeArrowheads="1"/>
          </p:cNvSpPr>
          <p:nvPr/>
        </p:nvSpPr>
        <p:spPr bwMode="auto">
          <a:xfrm>
            <a:off x="9656234" y="893763"/>
            <a:ext cx="1764895" cy="284207"/>
          </a:xfrm>
          <a:prstGeom prst="rect">
            <a:avLst/>
          </a:prstGeom>
          <a:noFill/>
          <a:ln w="9525">
            <a:noFill/>
            <a:miter lim="800000"/>
            <a:headEnd/>
            <a:tailEnd/>
          </a:ln>
          <a:effectLst/>
        </p:spPr>
        <p:txBody>
          <a:bodyPr wrap="none" lIns="83338" tIns="41669" rIns="83338" bIns="41669">
            <a:spAutoFit/>
          </a:bodyPr>
          <a:lstStyle/>
          <a:p>
            <a:pPr eaLnBrk="0" hangingPunct="0">
              <a:defRPr/>
            </a:pPr>
            <a:r>
              <a:rPr lang="en-US" sz="1300" b="1" i="1" dirty="0">
                <a:solidFill>
                  <a:srgbClr val="151C77"/>
                </a:solidFill>
              </a:rPr>
              <a:t>The Hour Has Come</a:t>
            </a:r>
          </a:p>
        </p:txBody>
      </p:sp>
      <p:pic>
        <p:nvPicPr>
          <p:cNvPr id="3082" name="Picture 4" descr="97th Air Mobility Wi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334927" y="365126"/>
            <a:ext cx="717374" cy="620713"/>
          </a:xfrm>
          <a:prstGeom prst="rect">
            <a:avLst/>
          </a:prstGeom>
          <a:noFill/>
          <a:ln w="9525">
            <a:noFill/>
            <a:miter lim="800000"/>
            <a:headEnd/>
            <a:tailEnd/>
          </a:ln>
        </p:spPr>
      </p:pic>
      <p:pic>
        <p:nvPicPr>
          <p:cNvPr id="3083" name="Picture 5"/>
          <p:cNvPicPr>
            <a:picLocks noChangeAspect="1" noChangeArrowheads="1"/>
          </p:cNvPicPr>
          <p:nvPr/>
        </p:nvPicPr>
        <p:blipFill>
          <a:blip r:embed="rId12" cstate="print">
            <a:clrChange>
              <a:clrFrom>
                <a:srgbClr val="FDFDFD"/>
              </a:clrFrom>
              <a:clrTo>
                <a:srgbClr val="FDFDFD">
                  <a:alpha val="0"/>
                </a:srgbClr>
              </a:clrTo>
            </a:clrChange>
          </a:blip>
          <a:srcRect/>
          <a:stretch>
            <a:fillRect/>
          </a:stretch>
        </p:blipFill>
        <p:spPr bwMode="auto">
          <a:xfrm>
            <a:off x="10591800" y="7938"/>
            <a:ext cx="704852" cy="620712"/>
          </a:xfrm>
          <a:prstGeom prst="rect">
            <a:avLst/>
          </a:prstGeom>
          <a:noFill/>
          <a:ln w="9525">
            <a:noFill/>
            <a:miter lim="800000"/>
            <a:headEnd/>
            <a:tailEnd/>
          </a:ln>
        </p:spPr>
      </p:pic>
      <p:sp>
        <p:nvSpPr>
          <p:cNvPr id="28" name="Rectangle 9"/>
          <p:cNvSpPr>
            <a:spLocks noChangeArrowheads="1"/>
          </p:cNvSpPr>
          <p:nvPr/>
        </p:nvSpPr>
        <p:spPr bwMode="auto">
          <a:xfrm flipV="1">
            <a:off x="226484" y="6321426"/>
            <a:ext cx="11825816" cy="74613"/>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83338" tIns="41669" rIns="83338" bIns="41669" anchor="ctr"/>
          <a:lstStyle/>
          <a:p>
            <a:pPr eaLnBrk="0" hangingPunct="0">
              <a:defRPr/>
            </a:pPr>
            <a:endParaRPr lang="en-US" dirty="0">
              <a:solidFill>
                <a:prstClr val="black"/>
              </a:solidFill>
            </a:endParaRPr>
          </a:p>
        </p:txBody>
      </p:sp>
    </p:spTree>
    <p:extLst>
      <p:ext uri="{BB962C8B-B14F-4D97-AF65-F5344CB8AC3E}">
        <p14:creationId xmlns:p14="http://schemas.microsoft.com/office/powerpoint/2010/main" val="15088798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151C77"/>
          </a:solidFill>
          <a:latin typeface="+mj-lt"/>
          <a:ea typeface="+mj-ea"/>
          <a:cs typeface="+mj-cs"/>
        </a:defRPr>
      </a:lvl1pPr>
      <a:lvl2pPr algn="ctr" rtl="0" eaLnBrk="1" fontAlgn="base" hangingPunct="1">
        <a:spcBef>
          <a:spcPct val="0"/>
        </a:spcBef>
        <a:spcAft>
          <a:spcPct val="0"/>
        </a:spcAft>
        <a:defRPr sz="3600" b="1">
          <a:solidFill>
            <a:srgbClr val="151C77"/>
          </a:solidFill>
          <a:latin typeface="Arial" charset="0"/>
        </a:defRPr>
      </a:lvl2pPr>
      <a:lvl3pPr algn="ctr" rtl="0" eaLnBrk="1" fontAlgn="base" hangingPunct="1">
        <a:spcBef>
          <a:spcPct val="0"/>
        </a:spcBef>
        <a:spcAft>
          <a:spcPct val="0"/>
        </a:spcAft>
        <a:defRPr sz="3600" b="1">
          <a:solidFill>
            <a:srgbClr val="151C77"/>
          </a:solidFill>
          <a:latin typeface="Arial" charset="0"/>
        </a:defRPr>
      </a:lvl3pPr>
      <a:lvl4pPr algn="ctr" rtl="0" eaLnBrk="1" fontAlgn="base" hangingPunct="1">
        <a:spcBef>
          <a:spcPct val="0"/>
        </a:spcBef>
        <a:spcAft>
          <a:spcPct val="0"/>
        </a:spcAft>
        <a:defRPr sz="3600" b="1">
          <a:solidFill>
            <a:srgbClr val="151C77"/>
          </a:solidFill>
          <a:latin typeface="Arial" charset="0"/>
        </a:defRPr>
      </a:lvl4pPr>
      <a:lvl5pPr algn="ctr" rtl="0" eaLnBrk="1" fontAlgn="base" hangingPunct="1">
        <a:spcBef>
          <a:spcPct val="0"/>
        </a:spcBef>
        <a:spcAft>
          <a:spcPct val="0"/>
        </a:spcAft>
        <a:defRPr sz="3600" b="1">
          <a:solidFill>
            <a:srgbClr val="151C77"/>
          </a:solidFill>
          <a:latin typeface="Arial" charset="0"/>
        </a:defRPr>
      </a:lvl5pPr>
      <a:lvl6pPr marL="416692" algn="ctr" defTabSz="914408" rtl="0" eaLnBrk="1" fontAlgn="base" hangingPunct="1">
        <a:spcBef>
          <a:spcPct val="0"/>
        </a:spcBef>
        <a:spcAft>
          <a:spcPct val="0"/>
        </a:spcAft>
        <a:defRPr sz="3600" b="1">
          <a:solidFill>
            <a:schemeClr val="folHlink"/>
          </a:solidFill>
          <a:latin typeface="Arial" charset="0"/>
        </a:defRPr>
      </a:lvl6pPr>
      <a:lvl7pPr marL="833384" algn="ctr" defTabSz="914408" rtl="0" eaLnBrk="1" fontAlgn="base" hangingPunct="1">
        <a:spcBef>
          <a:spcPct val="0"/>
        </a:spcBef>
        <a:spcAft>
          <a:spcPct val="0"/>
        </a:spcAft>
        <a:defRPr sz="3600" b="1">
          <a:solidFill>
            <a:schemeClr val="folHlink"/>
          </a:solidFill>
          <a:latin typeface="Arial" charset="0"/>
        </a:defRPr>
      </a:lvl7pPr>
      <a:lvl8pPr marL="1250076" algn="ctr" defTabSz="914408" rtl="0" eaLnBrk="1" fontAlgn="base" hangingPunct="1">
        <a:spcBef>
          <a:spcPct val="0"/>
        </a:spcBef>
        <a:spcAft>
          <a:spcPct val="0"/>
        </a:spcAft>
        <a:defRPr sz="3600" b="1">
          <a:solidFill>
            <a:schemeClr val="folHlink"/>
          </a:solidFill>
          <a:latin typeface="Arial" charset="0"/>
        </a:defRPr>
      </a:lvl8pPr>
      <a:lvl9pPr marL="1666768" algn="ctr" defTabSz="914408" rtl="0" eaLnBrk="1" fontAlgn="base" hangingPunct="1">
        <a:spcBef>
          <a:spcPct val="0"/>
        </a:spcBef>
        <a:spcAft>
          <a:spcPct val="0"/>
        </a:spcAft>
        <a:defRPr sz="3600" b="1">
          <a:solidFill>
            <a:schemeClr val="folHlink"/>
          </a:solidFill>
          <a:latin typeface="Arial" charset="0"/>
        </a:defRPr>
      </a:lvl9pPr>
    </p:titleStyle>
    <p:bodyStyle>
      <a:lvl1pPr marL="207963" indent="-207963" algn="l" rtl="0" eaLnBrk="1" fontAlgn="base" hangingPunct="1">
        <a:spcBef>
          <a:spcPct val="20000"/>
        </a:spcBef>
        <a:spcAft>
          <a:spcPct val="0"/>
        </a:spcAft>
        <a:buChar char="•"/>
        <a:defRPr sz="2600" b="1">
          <a:solidFill>
            <a:schemeClr val="tx1"/>
          </a:solidFill>
          <a:latin typeface="+mn-lt"/>
          <a:ea typeface="+mn-ea"/>
          <a:cs typeface="+mn-cs"/>
        </a:defRPr>
      </a:lvl1pPr>
      <a:lvl2pPr marL="415925" indent="-207963" algn="l" rtl="0" eaLnBrk="1" fontAlgn="base" hangingPunct="1">
        <a:spcBef>
          <a:spcPct val="20000"/>
        </a:spcBef>
        <a:spcAft>
          <a:spcPct val="0"/>
        </a:spcAft>
        <a:buChar char="•"/>
        <a:defRPr sz="2200" b="1">
          <a:solidFill>
            <a:schemeClr val="tx1"/>
          </a:solidFill>
          <a:latin typeface="+mn-lt"/>
        </a:defRPr>
      </a:lvl2pPr>
      <a:lvl3pPr marL="623888" indent="-207963"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474109" indent="-228602" algn="l" defTabSz="914408" rtl="0" eaLnBrk="1" fontAlgn="base" hangingPunct="1">
        <a:spcBef>
          <a:spcPct val="20000"/>
        </a:spcBef>
        <a:spcAft>
          <a:spcPct val="0"/>
        </a:spcAft>
        <a:buChar char="»"/>
        <a:defRPr sz="1800">
          <a:solidFill>
            <a:schemeClr val="tx1"/>
          </a:solidFill>
          <a:latin typeface="+mn-lt"/>
        </a:defRPr>
      </a:lvl6pPr>
      <a:lvl7pPr marL="2890801" indent="-228602" algn="l" defTabSz="914408" rtl="0" eaLnBrk="1" fontAlgn="base" hangingPunct="1">
        <a:spcBef>
          <a:spcPct val="20000"/>
        </a:spcBef>
        <a:spcAft>
          <a:spcPct val="0"/>
        </a:spcAft>
        <a:buChar char="»"/>
        <a:defRPr sz="1800">
          <a:solidFill>
            <a:schemeClr val="tx1"/>
          </a:solidFill>
          <a:latin typeface="+mn-lt"/>
        </a:defRPr>
      </a:lvl7pPr>
      <a:lvl8pPr marL="3307493" indent="-228602" algn="l" defTabSz="914408" rtl="0" eaLnBrk="1" fontAlgn="base" hangingPunct="1">
        <a:spcBef>
          <a:spcPct val="20000"/>
        </a:spcBef>
        <a:spcAft>
          <a:spcPct val="0"/>
        </a:spcAft>
        <a:buChar char="»"/>
        <a:defRPr sz="1800">
          <a:solidFill>
            <a:schemeClr val="tx1"/>
          </a:solidFill>
          <a:latin typeface="+mn-lt"/>
        </a:defRPr>
      </a:lvl8pPr>
      <a:lvl9pPr marL="3724185" indent="-228602" algn="l" defTabSz="914408"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3384" rtl="0" eaLnBrk="1" latinLnBrk="0" hangingPunct="1">
        <a:defRPr sz="1600" kern="1200">
          <a:solidFill>
            <a:schemeClr val="tx1"/>
          </a:solidFill>
          <a:latin typeface="+mn-lt"/>
          <a:ea typeface="+mn-ea"/>
          <a:cs typeface="+mn-cs"/>
        </a:defRPr>
      </a:lvl1pPr>
      <a:lvl2pPr marL="416692" algn="l" defTabSz="833384" rtl="0" eaLnBrk="1" latinLnBrk="0" hangingPunct="1">
        <a:defRPr sz="1600" kern="1200">
          <a:solidFill>
            <a:schemeClr val="tx1"/>
          </a:solidFill>
          <a:latin typeface="+mn-lt"/>
          <a:ea typeface="+mn-ea"/>
          <a:cs typeface="+mn-cs"/>
        </a:defRPr>
      </a:lvl2pPr>
      <a:lvl3pPr marL="833384" algn="l" defTabSz="833384" rtl="0" eaLnBrk="1" latinLnBrk="0" hangingPunct="1">
        <a:defRPr sz="1600" kern="1200">
          <a:solidFill>
            <a:schemeClr val="tx1"/>
          </a:solidFill>
          <a:latin typeface="+mn-lt"/>
          <a:ea typeface="+mn-ea"/>
          <a:cs typeface="+mn-cs"/>
        </a:defRPr>
      </a:lvl3pPr>
      <a:lvl4pPr marL="1250076" algn="l" defTabSz="833384" rtl="0" eaLnBrk="1" latinLnBrk="0" hangingPunct="1">
        <a:defRPr sz="1600" kern="1200">
          <a:solidFill>
            <a:schemeClr val="tx1"/>
          </a:solidFill>
          <a:latin typeface="+mn-lt"/>
          <a:ea typeface="+mn-ea"/>
          <a:cs typeface="+mn-cs"/>
        </a:defRPr>
      </a:lvl4pPr>
      <a:lvl5pPr marL="1666768" algn="l" defTabSz="833384" rtl="0" eaLnBrk="1" latinLnBrk="0" hangingPunct="1">
        <a:defRPr sz="1600" kern="1200">
          <a:solidFill>
            <a:schemeClr val="tx1"/>
          </a:solidFill>
          <a:latin typeface="+mn-lt"/>
          <a:ea typeface="+mn-ea"/>
          <a:cs typeface="+mn-cs"/>
        </a:defRPr>
      </a:lvl5pPr>
      <a:lvl6pPr marL="2083460" algn="l" defTabSz="833384" rtl="0" eaLnBrk="1" latinLnBrk="0" hangingPunct="1">
        <a:defRPr sz="1600" kern="1200">
          <a:solidFill>
            <a:schemeClr val="tx1"/>
          </a:solidFill>
          <a:latin typeface="+mn-lt"/>
          <a:ea typeface="+mn-ea"/>
          <a:cs typeface="+mn-cs"/>
        </a:defRPr>
      </a:lvl6pPr>
      <a:lvl7pPr marL="2500152" algn="l" defTabSz="833384" rtl="0" eaLnBrk="1" latinLnBrk="0" hangingPunct="1">
        <a:defRPr sz="1600" kern="1200">
          <a:solidFill>
            <a:schemeClr val="tx1"/>
          </a:solidFill>
          <a:latin typeface="+mn-lt"/>
          <a:ea typeface="+mn-ea"/>
          <a:cs typeface="+mn-cs"/>
        </a:defRPr>
      </a:lvl7pPr>
      <a:lvl8pPr marL="2916845" algn="l" defTabSz="833384" rtl="0" eaLnBrk="1" latinLnBrk="0" hangingPunct="1">
        <a:defRPr sz="1600" kern="1200">
          <a:solidFill>
            <a:schemeClr val="tx1"/>
          </a:solidFill>
          <a:latin typeface="+mn-lt"/>
          <a:ea typeface="+mn-ea"/>
          <a:cs typeface="+mn-cs"/>
        </a:defRPr>
      </a:lvl8pPr>
      <a:lvl9pPr marL="3333537" algn="l" defTabSz="8333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jason.burgess.mil@mail.mi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mailto:jimmy.l.garrison.civ@mail.mil" TargetMode="External"/><Relationship Id="rId4" Type="http://schemas.openxmlformats.org/officeDocument/2006/relationships/hyperlink" Target="mailto:jason.t.gibson.civ@mail.m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696" y="2398351"/>
            <a:ext cx="10362617" cy="1470288"/>
          </a:xfrm>
        </p:spPr>
        <p:txBody>
          <a:bodyPr/>
          <a:lstStyle/>
          <a:p>
            <a:r>
              <a:rPr lang="en-US" sz="6000" dirty="0" smtClean="0"/>
              <a:t>Mass Care Shelter Activation Guide</a:t>
            </a:r>
            <a:endParaRPr lang="en-US" sz="6000" dirty="0"/>
          </a:p>
        </p:txBody>
      </p:sp>
      <p:sp>
        <p:nvSpPr>
          <p:cNvPr id="3" name="Subtitle 2"/>
          <p:cNvSpPr>
            <a:spLocks noGrp="1"/>
          </p:cNvSpPr>
          <p:nvPr>
            <p:ph type="subTitle" idx="1"/>
          </p:nvPr>
        </p:nvSpPr>
        <p:spPr>
          <a:xfrm>
            <a:off x="1540134" y="4277630"/>
            <a:ext cx="8533235" cy="1752871"/>
          </a:xfrm>
        </p:spPr>
        <p:txBody>
          <a:bodyPr/>
          <a:lstStyle/>
          <a:p>
            <a:r>
              <a:rPr lang="en-US" dirty="0" smtClean="0"/>
              <a:t>97</a:t>
            </a:r>
            <a:r>
              <a:rPr lang="en-US" baseline="30000" dirty="0" smtClean="0"/>
              <a:t>th</a:t>
            </a:r>
            <a:r>
              <a:rPr lang="en-US" dirty="0" smtClean="0"/>
              <a:t> Air Mobility Wing</a:t>
            </a:r>
            <a:endParaRPr lang="en-US" dirty="0"/>
          </a:p>
        </p:txBody>
      </p:sp>
    </p:spTree>
    <p:extLst>
      <p:ext uri="{BB962C8B-B14F-4D97-AF65-F5344CB8AC3E}">
        <p14:creationId xmlns:p14="http://schemas.microsoft.com/office/powerpoint/2010/main" val="22280190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0"/>
            <a:ext cx="9886682" cy="1030310"/>
          </a:xfrm>
        </p:spPr>
        <p:txBody>
          <a:bodyPr/>
          <a:lstStyle/>
          <a:p>
            <a:r>
              <a:rPr lang="en-US" dirty="0" smtClean="0"/>
              <a:t>Additional Shelter Options </a:t>
            </a:r>
            <a:br>
              <a:rPr lang="en-US" dirty="0" smtClean="0"/>
            </a:br>
            <a:r>
              <a:rPr lang="en-US" sz="1800" dirty="0" smtClean="0"/>
              <a:t>Recovery Personnel or Evacuee Overflow </a:t>
            </a:r>
            <a:endParaRPr lang="en-US" dirty="0"/>
          </a:p>
        </p:txBody>
      </p:sp>
      <p:sp>
        <p:nvSpPr>
          <p:cNvPr id="3" name="Content Placeholder 2"/>
          <p:cNvSpPr>
            <a:spLocks noGrp="1"/>
          </p:cNvSpPr>
          <p:nvPr>
            <p:ph idx="1"/>
          </p:nvPr>
        </p:nvSpPr>
        <p:spPr>
          <a:xfrm>
            <a:off x="278977" y="1339402"/>
            <a:ext cx="11377083" cy="4730599"/>
          </a:xfrm>
        </p:spPr>
        <p:txBody>
          <a:bodyPr/>
          <a:lstStyle/>
          <a:p>
            <a:r>
              <a:rPr lang="en-US" dirty="0" smtClean="0"/>
              <a:t>Freedom Community Center</a:t>
            </a:r>
          </a:p>
          <a:p>
            <a:r>
              <a:rPr lang="en-US" dirty="0"/>
              <a:t>Chapel Annex</a:t>
            </a:r>
          </a:p>
          <a:p>
            <a:r>
              <a:rPr lang="en-US" dirty="0"/>
              <a:t>CE Building (358)</a:t>
            </a:r>
          </a:p>
          <a:p>
            <a:r>
              <a:rPr lang="en-US" dirty="0" smtClean="0"/>
              <a:t>Hangars</a:t>
            </a:r>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79587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Warm Activation</a:t>
            </a:r>
            <a:endParaRPr lang="en-US" dirty="0"/>
          </a:p>
        </p:txBody>
      </p:sp>
      <p:sp>
        <p:nvSpPr>
          <p:cNvPr id="3" name="Content Placeholder 2"/>
          <p:cNvSpPr>
            <a:spLocks noGrp="1"/>
          </p:cNvSpPr>
          <p:nvPr>
            <p:ph idx="1"/>
          </p:nvPr>
        </p:nvSpPr>
        <p:spPr>
          <a:xfrm>
            <a:off x="304800" y="1231900"/>
            <a:ext cx="11874500" cy="4978400"/>
          </a:xfrm>
        </p:spPr>
        <p:txBody>
          <a:bodyPr/>
          <a:lstStyle/>
          <a:p>
            <a:pPr marL="0" indent="0">
              <a:buNone/>
            </a:pPr>
            <a:r>
              <a:rPr lang="en-US" dirty="0" smtClean="0"/>
              <a:t>Warm Activation = </a:t>
            </a:r>
            <a:r>
              <a:rPr lang="en-US" b="0" dirty="0" smtClean="0"/>
              <a:t>Shelter is opened &amp; postured to fully activate should the need arise</a:t>
            </a:r>
          </a:p>
          <a:p>
            <a:pPr lvl="1"/>
            <a:r>
              <a:rPr lang="en-US" sz="1600" b="0" dirty="0" smtClean="0"/>
              <a:t>Consider implementing when/if there is </a:t>
            </a:r>
            <a:r>
              <a:rPr lang="en-US" sz="1600" u="sng" dirty="0" smtClean="0"/>
              <a:t>high potential for severe weather</a:t>
            </a:r>
            <a:r>
              <a:rPr lang="en-US" sz="1600" dirty="0" smtClean="0"/>
              <a:t> </a:t>
            </a:r>
            <a:r>
              <a:rPr lang="en-US" sz="1600" b="0" dirty="0" smtClean="0"/>
              <a:t>(e.g., </a:t>
            </a:r>
            <a:r>
              <a:rPr lang="en-US" sz="1600" b="0" dirty="0"/>
              <a:t>ice </a:t>
            </a:r>
            <a:r>
              <a:rPr lang="en-US" sz="1600" b="0" dirty="0" smtClean="0"/>
              <a:t>storm) or a </a:t>
            </a:r>
            <a:r>
              <a:rPr lang="en-US" sz="1600" u="sng" dirty="0" smtClean="0"/>
              <a:t>sustained utility outage</a:t>
            </a:r>
            <a:r>
              <a:rPr lang="en-US" sz="1600" dirty="0" smtClean="0"/>
              <a:t> </a:t>
            </a:r>
            <a:r>
              <a:rPr lang="en-US" sz="1600" b="0" dirty="0" smtClean="0"/>
              <a:t>occurs with potential to extend beyond 24 hours duration</a:t>
            </a:r>
            <a:r>
              <a:rPr lang="en-US" sz="1600" dirty="0" smtClean="0"/>
              <a:t>. </a:t>
            </a:r>
          </a:p>
          <a:p>
            <a:endParaRPr lang="en-US" sz="500" b="0" dirty="0" smtClean="0"/>
          </a:p>
          <a:p>
            <a:pPr marL="0" indent="0">
              <a:buNone/>
            </a:pPr>
            <a:r>
              <a:rPr lang="en-US" dirty="0" smtClean="0"/>
              <a:t>Execution:</a:t>
            </a:r>
            <a:endParaRPr lang="en-US" dirty="0"/>
          </a:p>
          <a:p>
            <a:pPr lvl="1"/>
            <a:r>
              <a:rPr lang="en-US" sz="1600" b="0" dirty="0" smtClean="0"/>
              <a:t>3-Way Call (AMW/CC, MSG/CC, CES/CC) or CAT initiates Warm Activation</a:t>
            </a:r>
          </a:p>
          <a:p>
            <a:pPr lvl="1"/>
            <a:r>
              <a:rPr lang="en-US" sz="1600" b="0" dirty="0" smtClean="0"/>
              <a:t>Facility Managers will open necessary shelter facilities and report any </a:t>
            </a:r>
            <a:r>
              <a:rPr lang="en-US" sz="1600" b="0" dirty="0"/>
              <a:t>facility </a:t>
            </a:r>
            <a:r>
              <a:rPr lang="en-US" sz="1600" b="0" dirty="0" smtClean="0"/>
              <a:t>issues to </a:t>
            </a:r>
            <a:r>
              <a:rPr lang="en-US" sz="1600" b="0" dirty="0"/>
              <a:t>CES </a:t>
            </a:r>
            <a:endParaRPr lang="en-US" sz="1600" b="0" dirty="0" smtClean="0"/>
          </a:p>
          <a:p>
            <a:pPr lvl="1"/>
            <a:r>
              <a:rPr lang="en-US" sz="1600" b="0" dirty="0" smtClean="0"/>
              <a:t>EMST will execute “warming” actions</a:t>
            </a:r>
          </a:p>
          <a:p>
            <a:pPr lvl="1"/>
            <a:r>
              <a:rPr lang="en-US" sz="1600" b="0" dirty="0" smtClean="0"/>
              <a:t>Convene AHRPT  </a:t>
            </a:r>
          </a:p>
          <a:p>
            <a:pPr lvl="2"/>
            <a:r>
              <a:rPr lang="en-US" sz="1400" b="0" dirty="0" smtClean="0"/>
              <a:t>Prepare brief for EMWG Chair (MSG/CC)</a:t>
            </a:r>
          </a:p>
          <a:p>
            <a:pPr lvl="2"/>
            <a:r>
              <a:rPr lang="en-US" sz="1400" b="0" dirty="0" smtClean="0"/>
              <a:t>Appoint Shelter Director (</a:t>
            </a:r>
            <a:r>
              <a:rPr lang="en-US" sz="1400" dirty="0" smtClean="0"/>
              <a:t>Recommend FGO</a:t>
            </a:r>
            <a:r>
              <a:rPr lang="en-US" sz="1400" b="0" dirty="0" smtClean="0"/>
              <a:t>)</a:t>
            </a:r>
          </a:p>
          <a:p>
            <a:pPr lvl="2"/>
            <a:r>
              <a:rPr lang="en-US" sz="1400" b="0" dirty="0" smtClean="0"/>
              <a:t>Place Shelter </a:t>
            </a:r>
            <a:r>
              <a:rPr lang="en-US" sz="1400" b="0" dirty="0" err="1" smtClean="0"/>
              <a:t>Mgmt</a:t>
            </a:r>
            <a:r>
              <a:rPr lang="en-US" sz="1400" b="0" dirty="0" smtClean="0"/>
              <a:t> Team (SMT) Key Functions </a:t>
            </a:r>
            <a:r>
              <a:rPr lang="en-US" sz="1400" b="0" dirty="0"/>
              <a:t>on standby </a:t>
            </a:r>
            <a:r>
              <a:rPr lang="en-US" sz="1400" dirty="0" smtClean="0"/>
              <a:t>(FSS/PA/LRS/SFS/CES) </a:t>
            </a:r>
            <a:endParaRPr lang="en-US" sz="1400" b="0" dirty="0" smtClean="0"/>
          </a:p>
          <a:p>
            <a:pPr lvl="2"/>
            <a:r>
              <a:rPr lang="en-US" sz="1400" b="0" dirty="0" smtClean="0"/>
              <a:t>Establish Manpower Pool to augment SMT (Shelter operations require 4-8 additional personnel per shelter at all times) &amp; place on stand-by</a:t>
            </a:r>
          </a:p>
          <a:p>
            <a:pPr lvl="2"/>
            <a:r>
              <a:rPr lang="en-US" sz="1400" b="0" dirty="0" smtClean="0"/>
              <a:t>Prepare mass notification messages for CP &amp; PA if activation is executed</a:t>
            </a:r>
          </a:p>
          <a:p>
            <a:pPr lvl="1"/>
            <a:r>
              <a:rPr lang="en-US" sz="1600" b="0" dirty="0" smtClean="0"/>
              <a:t>Consider Warm EOC to </a:t>
            </a:r>
            <a:r>
              <a:rPr lang="en-US" sz="1600" b="0" dirty="0"/>
              <a:t>support Shelter </a:t>
            </a:r>
            <a:r>
              <a:rPr lang="en-US" sz="1600" b="0" dirty="0" smtClean="0"/>
              <a:t>operations once activated</a:t>
            </a:r>
          </a:p>
          <a:p>
            <a:pPr lvl="1"/>
            <a:r>
              <a:rPr lang="en-US" sz="1600" b="0" dirty="0" smtClean="0"/>
              <a:t>Monitor situation to determine if </a:t>
            </a:r>
            <a:r>
              <a:rPr lang="en-US" sz="1600" b="0" u="sng" dirty="0" smtClean="0"/>
              <a:t>shelters need to be activated</a:t>
            </a:r>
            <a:r>
              <a:rPr lang="en-US" sz="1600" b="0" dirty="0" smtClean="0"/>
              <a:t> and/or </a:t>
            </a:r>
            <a:r>
              <a:rPr lang="en-US" sz="1600" b="0" u="sng" dirty="0" smtClean="0"/>
              <a:t>additional resources are required</a:t>
            </a:r>
            <a:endParaRPr lang="en-US" sz="1600" b="0" dirty="0" smtClean="0"/>
          </a:p>
        </p:txBody>
      </p:sp>
    </p:spTree>
    <p:extLst>
      <p:ext uri="{BB962C8B-B14F-4D97-AF65-F5344CB8AC3E}">
        <p14:creationId xmlns:p14="http://schemas.microsoft.com/office/powerpoint/2010/main" val="31659759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Immediate Activation</a:t>
            </a:r>
            <a:endParaRPr lang="en-US" dirty="0"/>
          </a:p>
        </p:txBody>
      </p:sp>
      <p:sp>
        <p:nvSpPr>
          <p:cNvPr id="3" name="Content Placeholder 2"/>
          <p:cNvSpPr>
            <a:spLocks noGrp="1"/>
          </p:cNvSpPr>
          <p:nvPr>
            <p:ph idx="1"/>
          </p:nvPr>
        </p:nvSpPr>
        <p:spPr>
          <a:xfrm>
            <a:off x="292100" y="1231900"/>
            <a:ext cx="11899900" cy="5168900"/>
          </a:xfrm>
        </p:spPr>
        <p:txBody>
          <a:bodyPr/>
          <a:lstStyle/>
          <a:p>
            <a:pPr marL="0" indent="0">
              <a:buNone/>
            </a:pPr>
            <a:r>
              <a:rPr lang="en-US" dirty="0" smtClean="0"/>
              <a:t>Immediate Activation = </a:t>
            </a:r>
            <a:r>
              <a:rPr lang="en-US" b="0" dirty="0" smtClean="0"/>
              <a:t>Shelter is opened &amp; able to receive personnel ASAP</a:t>
            </a:r>
          </a:p>
          <a:p>
            <a:pPr lvl="1"/>
            <a:r>
              <a:rPr lang="en-US" sz="1600" b="0" dirty="0" smtClean="0"/>
              <a:t>Consider implementing if significant portion of base populace is displaced from their homes</a:t>
            </a:r>
          </a:p>
          <a:p>
            <a:pPr marL="0" indent="0">
              <a:buNone/>
            </a:pPr>
            <a:endParaRPr lang="en-US" sz="500" b="0" dirty="0" smtClean="0"/>
          </a:p>
          <a:p>
            <a:pPr marL="0" indent="0">
              <a:buNone/>
            </a:pPr>
            <a:r>
              <a:rPr lang="en-US" dirty="0" smtClean="0"/>
              <a:t>Execution:</a:t>
            </a:r>
          </a:p>
          <a:p>
            <a:pPr lvl="1"/>
            <a:r>
              <a:rPr lang="en-US" sz="1600" b="0" dirty="0" smtClean="0"/>
              <a:t>3-Way </a:t>
            </a:r>
            <a:r>
              <a:rPr lang="en-US" sz="1600" b="0" dirty="0"/>
              <a:t>Call (AMW/CC, MSG/CC, CES/CC) or </a:t>
            </a:r>
            <a:r>
              <a:rPr lang="en-US" sz="1600" b="0" dirty="0" smtClean="0"/>
              <a:t>CAT initiates Immediate Activation</a:t>
            </a:r>
          </a:p>
          <a:p>
            <a:pPr lvl="2"/>
            <a:r>
              <a:rPr lang="en-US" sz="1400" b="0" dirty="0"/>
              <a:t>If necessary, activate EOC</a:t>
            </a:r>
          </a:p>
          <a:p>
            <a:pPr lvl="1"/>
            <a:r>
              <a:rPr lang="en-US" sz="1600" b="0" dirty="0" smtClean="0"/>
              <a:t>Facility </a:t>
            </a:r>
            <a:r>
              <a:rPr lang="en-US" sz="1600" b="0" dirty="0"/>
              <a:t>Managers will open necessary </a:t>
            </a:r>
            <a:r>
              <a:rPr lang="en-US" sz="1600" b="0" dirty="0" smtClean="0"/>
              <a:t>shelter facilities and report any facility issues to </a:t>
            </a:r>
            <a:r>
              <a:rPr lang="en-US" sz="1600" b="0" dirty="0"/>
              <a:t>CES </a:t>
            </a:r>
          </a:p>
          <a:p>
            <a:pPr lvl="1"/>
            <a:r>
              <a:rPr lang="en-US" sz="1600" b="0" dirty="0" smtClean="0"/>
              <a:t>EMST will execute immediate activation actions</a:t>
            </a:r>
            <a:endParaRPr lang="en-US" sz="1600" b="0" dirty="0"/>
          </a:p>
          <a:p>
            <a:pPr lvl="1"/>
            <a:r>
              <a:rPr lang="en-US" sz="1600" b="0" dirty="0"/>
              <a:t>Convene AHRPT </a:t>
            </a:r>
            <a:r>
              <a:rPr lang="en-US" sz="1600" b="0" dirty="0" smtClean="0"/>
              <a:t> </a:t>
            </a:r>
            <a:endParaRPr lang="en-US" sz="1600" b="0" dirty="0"/>
          </a:p>
          <a:p>
            <a:pPr lvl="2"/>
            <a:r>
              <a:rPr lang="en-US" sz="1400" b="0" dirty="0"/>
              <a:t>Prepare brief for EMWG Chair (MSG/CC)</a:t>
            </a:r>
          </a:p>
          <a:p>
            <a:pPr lvl="2"/>
            <a:r>
              <a:rPr lang="en-US" sz="1400" b="0" dirty="0" smtClean="0"/>
              <a:t>Appoint </a:t>
            </a:r>
            <a:r>
              <a:rPr lang="en-US" sz="1400" b="0" dirty="0"/>
              <a:t>Shelter Director (</a:t>
            </a:r>
            <a:r>
              <a:rPr lang="en-US" sz="1400" dirty="0"/>
              <a:t>Recommend FGO</a:t>
            </a:r>
            <a:r>
              <a:rPr lang="en-US" sz="1400" b="0" dirty="0"/>
              <a:t>)</a:t>
            </a:r>
          </a:p>
          <a:p>
            <a:pPr lvl="2"/>
            <a:r>
              <a:rPr lang="en-US" sz="1400" b="0" dirty="0" smtClean="0"/>
              <a:t>Activate </a:t>
            </a:r>
            <a:r>
              <a:rPr lang="en-US" sz="1400" b="0" dirty="0"/>
              <a:t>Shelter </a:t>
            </a:r>
            <a:r>
              <a:rPr lang="en-US" sz="1400" b="0" dirty="0" err="1"/>
              <a:t>Mgmt</a:t>
            </a:r>
            <a:r>
              <a:rPr lang="en-US" sz="1400" b="0" dirty="0"/>
              <a:t> </a:t>
            </a:r>
            <a:r>
              <a:rPr lang="en-US" sz="1400" b="0" dirty="0" smtClean="0"/>
              <a:t>Team (SMT) </a:t>
            </a:r>
            <a:r>
              <a:rPr lang="en-US" sz="1400" b="0" dirty="0"/>
              <a:t>Key Functions </a:t>
            </a:r>
            <a:r>
              <a:rPr lang="en-US" sz="1400" dirty="0" smtClean="0"/>
              <a:t>(</a:t>
            </a:r>
            <a:r>
              <a:rPr lang="en-US" sz="1400" dirty="0"/>
              <a:t>FSS/PA/LRS/SFS/CES) </a:t>
            </a:r>
            <a:endParaRPr lang="en-US" sz="1400" b="0" dirty="0"/>
          </a:p>
          <a:p>
            <a:pPr lvl="2"/>
            <a:r>
              <a:rPr lang="en-US" sz="1400" b="0" dirty="0"/>
              <a:t>Establish Manpower Pool </a:t>
            </a:r>
            <a:r>
              <a:rPr lang="en-US" sz="1400" b="0" dirty="0" smtClean="0"/>
              <a:t>to augment SMT </a:t>
            </a:r>
            <a:r>
              <a:rPr lang="en-US" sz="1400" b="0" dirty="0"/>
              <a:t>(Shelter operations require </a:t>
            </a:r>
            <a:r>
              <a:rPr lang="en-US" sz="1400" b="0" dirty="0" smtClean="0"/>
              <a:t>4-8 additional </a:t>
            </a:r>
            <a:r>
              <a:rPr lang="en-US" sz="1400" b="0" dirty="0"/>
              <a:t>personnel per shelter at all </a:t>
            </a:r>
            <a:r>
              <a:rPr lang="en-US" sz="1400" b="0" dirty="0" smtClean="0"/>
              <a:t>times) &amp; set up schedule</a:t>
            </a:r>
          </a:p>
          <a:p>
            <a:pPr lvl="2"/>
            <a:r>
              <a:rPr lang="en-US" sz="1400" b="0" dirty="0"/>
              <a:t>Prepare mass notification messages for CP &amp; PA</a:t>
            </a:r>
          </a:p>
          <a:p>
            <a:pPr lvl="2"/>
            <a:r>
              <a:rPr lang="en-US" sz="1400" b="0" dirty="0" smtClean="0"/>
              <a:t>If necessary, establish staging areas to temporarily house personnel (e.g., FCC, Youth Center, Chapel, Base Theater)</a:t>
            </a:r>
          </a:p>
          <a:p>
            <a:pPr lvl="1"/>
            <a:r>
              <a:rPr lang="en-US" sz="1600" b="0" dirty="0" smtClean="0"/>
              <a:t>Mass Notification (Recommend CP use ATHOC/Giant Voice coupled w/ PA blast via social media)</a:t>
            </a:r>
          </a:p>
          <a:p>
            <a:pPr lvl="1"/>
            <a:r>
              <a:rPr lang="en-US" sz="1600" b="0" dirty="0" smtClean="0"/>
              <a:t>SFS will function as crowd / traffic control </a:t>
            </a:r>
          </a:p>
          <a:p>
            <a:pPr lvl="1"/>
            <a:r>
              <a:rPr lang="en-US" sz="1600" b="0" dirty="0"/>
              <a:t>Monitor situation to determine if </a:t>
            </a:r>
            <a:r>
              <a:rPr lang="en-US" sz="1600" b="0" u="sng" dirty="0" smtClean="0"/>
              <a:t>more shelters </a:t>
            </a:r>
            <a:r>
              <a:rPr lang="en-US" sz="1600" b="0" u="sng" dirty="0"/>
              <a:t>need to be activated</a:t>
            </a:r>
            <a:r>
              <a:rPr lang="en-US" sz="1600" b="0" dirty="0"/>
              <a:t> and/or </a:t>
            </a:r>
            <a:r>
              <a:rPr lang="en-US" sz="1600" b="0" u="sng" dirty="0"/>
              <a:t>additional resources are required</a:t>
            </a:r>
            <a:endParaRPr lang="en-US" sz="1600" b="0" dirty="0"/>
          </a:p>
          <a:p>
            <a:pPr marL="207962" lvl="1" indent="0">
              <a:buNone/>
            </a:pPr>
            <a:endParaRPr lang="en-US" sz="1600" b="0" dirty="0" smtClean="0"/>
          </a:p>
        </p:txBody>
      </p:sp>
    </p:spTree>
    <p:extLst>
      <p:ext uri="{BB962C8B-B14F-4D97-AF65-F5344CB8AC3E}">
        <p14:creationId xmlns:p14="http://schemas.microsoft.com/office/powerpoint/2010/main" val="15104785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Mass Notification</a:t>
            </a:r>
            <a:endParaRPr lang="en-US" dirty="0"/>
          </a:p>
        </p:txBody>
      </p:sp>
      <p:sp>
        <p:nvSpPr>
          <p:cNvPr id="3" name="Content Placeholder 2"/>
          <p:cNvSpPr>
            <a:spLocks noGrp="1"/>
          </p:cNvSpPr>
          <p:nvPr>
            <p:ph idx="1"/>
          </p:nvPr>
        </p:nvSpPr>
        <p:spPr>
          <a:xfrm>
            <a:off x="241300" y="1231899"/>
            <a:ext cx="11854906" cy="5152571"/>
          </a:xfrm>
        </p:spPr>
        <p:txBody>
          <a:bodyPr/>
          <a:lstStyle/>
          <a:p>
            <a:pPr marL="0" indent="0">
              <a:buNone/>
            </a:pPr>
            <a:r>
              <a:rPr lang="en-US" dirty="0" smtClean="0"/>
              <a:t>Shelter Activation Authority </a:t>
            </a:r>
            <a:r>
              <a:rPr lang="en-US" b="0" dirty="0" smtClean="0"/>
              <a:t>or</a:t>
            </a:r>
            <a:r>
              <a:rPr lang="en-US" dirty="0" smtClean="0"/>
              <a:t> Delegate </a:t>
            </a:r>
            <a:r>
              <a:rPr lang="en-US" b="0" dirty="0" smtClean="0"/>
              <a:t>authorizes CP &amp; PA messaging / method prior to dissemination</a:t>
            </a:r>
          </a:p>
          <a:p>
            <a:pPr lvl="1"/>
            <a:r>
              <a:rPr lang="en-US" sz="1600" dirty="0" smtClean="0"/>
              <a:t>Messaging / Method </a:t>
            </a:r>
            <a:r>
              <a:rPr lang="en-US" sz="1600" b="0" dirty="0" smtClean="0"/>
              <a:t>are proposed by AHRPT to EMWG Chair (MSG/CC) for approval by Shelter Activation Authority</a:t>
            </a:r>
            <a:endParaRPr lang="en-US" sz="1600" dirty="0"/>
          </a:p>
          <a:p>
            <a:pPr marL="0" indent="0">
              <a:buNone/>
            </a:pPr>
            <a:endParaRPr lang="en-US" sz="1600" b="0" dirty="0"/>
          </a:p>
          <a:p>
            <a:pPr marL="0" indent="0">
              <a:buNone/>
            </a:pPr>
            <a:r>
              <a:rPr lang="en-US" dirty="0" smtClean="0"/>
              <a:t>Primary Resources:</a:t>
            </a:r>
          </a:p>
          <a:p>
            <a:pPr lvl="1"/>
            <a:r>
              <a:rPr lang="en-US" sz="1600" dirty="0" smtClean="0"/>
              <a:t>Command </a:t>
            </a:r>
            <a:r>
              <a:rPr lang="en-US" sz="1600" dirty="0"/>
              <a:t>Post</a:t>
            </a:r>
            <a:r>
              <a:rPr lang="en-US" sz="1600" b="0" dirty="0"/>
              <a:t>: </a:t>
            </a:r>
            <a:r>
              <a:rPr lang="en-US" sz="1600" b="0" dirty="0" smtClean="0"/>
              <a:t> Use of </a:t>
            </a:r>
            <a:r>
              <a:rPr lang="en-US" sz="1600" b="0" dirty="0" err="1" smtClean="0"/>
              <a:t>AtHoc</a:t>
            </a:r>
            <a:r>
              <a:rPr lang="en-US" sz="1600" b="0" dirty="0" smtClean="0"/>
              <a:t> &amp; Giant Voice as appropriate when approved by Shelter Activation Authority</a:t>
            </a:r>
          </a:p>
          <a:p>
            <a:pPr lvl="1"/>
            <a:r>
              <a:rPr lang="en-US" sz="1600" dirty="0" smtClean="0"/>
              <a:t>Public Affairs:</a:t>
            </a:r>
            <a:r>
              <a:rPr lang="en-US" sz="1600" dirty="0"/>
              <a:t> </a:t>
            </a:r>
            <a:r>
              <a:rPr lang="en-US" sz="1600" dirty="0" smtClean="0"/>
              <a:t> </a:t>
            </a:r>
            <a:r>
              <a:rPr lang="en-US" sz="1600" b="0" dirty="0" smtClean="0"/>
              <a:t>Use of social media &amp; 481-NEWS as </a:t>
            </a:r>
            <a:r>
              <a:rPr lang="en-US" sz="1600" b="0" dirty="0"/>
              <a:t>appropriate when approved by Shelter Activation </a:t>
            </a:r>
            <a:r>
              <a:rPr lang="en-US" sz="1600" b="0" dirty="0" smtClean="0"/>
              <a:t>Authority</a:t>
            </a:r>
          </a:p>
          <a:p>
            <a:pPr lvl="1"/>
            <a:r>
              <a:rPr lang="en-US" sz="1600" b="0" dirty="0"/>
              <a:t>AHRPT will ensure </a:t>
            </a:r>
            <a:r>
              <a:rPr lang="en-US" sz="1600" b="0" dirty="0" smtClean="0"/>
              <a:t>CP &amp; PA receive </a:t>
            </a:r>
            <a:r>
              <a:rPr lang="en-US" sz="1600" b="0" dirty="0"/>
              <a:t>shelter-related updates for situational awareness, even if </a:t>
            </a:r>
            <a:r>
              <a:rPr lang="en-US" sz="1600" b="0" dirty="0" smtClean="0"/>
              <a:t>their capabilities aren’t utilized</a:t>
            </a:r>
          </a:p>
          <a:p>
            <a:pPr marL="0" indent="0">
              <a:buNone/>
            </a:pPr>
            <a:endParaRPr lang="en-US" sz="1600" b="0" dirty="0"/>
          </a:p>
          <a:p>
            <a:pPr marL="0" indent="0">
              <a:buNone/>
            </a:pPr>
            <a:r>
              <a:rPr lang="en-US" dirty="0" smtClean="0"/>
              <a:t>Possible Alternate Resources: </a:t>
            </a:r>
            <a:r>
              <a:rPr lang="en-US" b="0" dirty="0" smtClean="0"/>
              <a:t>1st Sergeants Council, Squadron Leadership, </a:t>
            </a:r>
            <a:r>
              <a:rPr lang="en-US" b="0" dirty="0"/>
              <a:t>SFS, Runners, BBC, </a:t>
            </a:r>
            <a:r>
              <a:rPr lang="en-US" b="0" dirty="0" err="1" smtClean="0"/>
              <a:t>etc</a:t>
            </a:r>
            <a:endParaRPr lang="en-US" b="0" dirty="0" smtClean="0"/>
          </a:p>
          <a:p>
            <a:pPr marL="0" indent="0">
              <a:buNone/>
            </a:pPr>
            <a:endParaRPr lang="en-US" sz="1600" b="0" dirty="0" smtClean="0"/>
          </a:p>
          <a:p>
            <a:pPr marL="0" indent="0">
              <a:buNone/>
            </a:pPr>
            <a:r>
              <a:rPr lang="en-US" dirty="0" smtClean="0"/>
              <a:t>Recommendations:</a:t>
            </a:r>
          </a:p>
          <a:p>
            <a:pPr lvl="1"/>
            <a:r>
              <a:rPr lang="en-US" sz="1600" dirty="0"/>
              <a:t>Warm Activation:  </a:t>
            </a:r>
            <a:r>
              <a:rPr lang="en-US" sz="1600" b="0" dirty="0"/>
              <a:t>Recommend</a:t>
            </a:r>
            <a:r>
              <a:rPr lang="en-US" sz="1600" dirty="0"/>
              <a:t> </a:t>
            </a:r>
            <a:r>
              <a:rPr lang="en-US" sz="1600" b="0" dirty="0"/>
              <a:t>CP use </a:t>
            </a:r>
            <a:r>
              <a:rPr lang="en-US" sz="1600" b="0" dirty="0" err="1"/>
              <a:t>AtHoc</a:t>
            </a:r>
            <a:r>
              <a:rPr lang="en-US" sz="1600" b="0" dirty="0"/>
              <a:t> to disseminate info to key Wing Leadership for their SA </a:t>
            </a:r>
          </a:p>
          <a:p>
            <a:pPr lvl="1"/>
            <a:r>
              <a:rPr lang="en-US" sz="1600" dirty="0"/>
              <a:t>Immediate Activation:  </a:t>
            </a:r>
            <a:r>
              <a:rPr lang="en-US" sz="1600" b="0" dirty="0"/>
              <a:t>Recommend CP use designated QRC’s to execute base notifications via </a:t>
            </a:r>
            <a:r>
              <a:rPr lang="en-US" sz="1600" b="0" dirty="0" err="1" smtClean="0"/>
              <a:t>AtHoc</a:t>
            </a:r>
            <a:r>
              <a:rPr lang="en-US" sz="1600" b="0" dirty="0" smtClean="0"/>
              <a:t> / Giant </a:t>
            </a:r>
            <a:r>
              <a:rPr lang="en-US" sz="1600" b="0" dirty="0"/>
              <a:t>Voice &amp; recommend PA use various social media avenues plus 481-NEWS.</a:t>
            </a:r>
          </a:p>
          <a:p>
            <a:pPr marL="0" indent="0">
              <a:buNone/>
            </a:pPr>
            <a:endParaRPr lang="en-US" dirty="0"/>
          </a:p>
        </p:txBody>
      </p:sp>
    </p:spTree>
    <p:extLst>
      <p:ext uri="{BB962C8B-B14F-4D97-AF65-F5344CB8AC3E}">
        <p14:creationId xmlns:p14="http://schemas.microsoft.com/office/powerpoint/2010/main" val="33507412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Mass Notification</a:t>
            </a:r>
            <a:endParaRPr lang="en-US" dirty="0"/>
          </a:p>
        </p:txBody>
      </p:sp>
      <p:sp>
        <p:nvSpPr>
          <p:cNvPr id="3" name="Content Placeholder 2"/>
          <p:cNvSpPr>
            <a:spLocks noGrp="1"/>
          </p:cNvSpPr>
          <p:nvPr>
            <p:ph idx="1"/>
          </p:nvPr>
        </p:nvSpPr>
        <p:spPr>
          <a:xfrm>
            <a:off x="241300" y="1231899"/>
            <a:ext cx="11854906" cy="5152571"/>
          </a:xfrm>
        </p:spPr>
        <p:txBody>
          <a:bodyPr/>
          <a:lstStyle/>
          <a:p>
            <a:pPr marL="0" indent="0">
              <a:buNone/>
            </a:pPr>
            <a:r>
              <a:rPr lang="en-US" dirty="0" smtClean="0"/>
              <a:t>Sample Messaging:</a:t>
            </a:r>
          </a:p>
          <a:p>
            <a:pPr marL="0" indent="0">
              <a:buNone/>
            </a:pPr>
            <a:r>
              <a:rPr lang="en-US" sz="1800" b="0" dirty="0" smtClean="0"/>
              <a:t>To all base personnel affected by the </a:t>
            </a:r>
            <a:r>
              <a:rPr lang="en-US" sz="1800" b="0" u="sng" dirty="0" smtClean="0"/>
              <a:t>__(event)__</a:t>
            </a:r>
            <a:r>
              <a:rPr lang="en-US" sz="1800" b="0" dirty="0" smtClean="0"/>
              <a:t>:</a:t>
            </a:r>
          </a:p>
          <a:p>
            <a:pPr marL="207962" lvl="1" indent="0">
              <a:buNone/>
            </a:pPr>
            <a:r>
              <a:rPr lang="en-US" sz="1800" b="0" dirty="0" smtClean="0"/>
              <a:t>Beginning at </a:t>
            </a:r>
            <a:r>
              <a:rPr lang="en-US" sz="1800" b="0" u="sng" dirty="0" smtClean="0"/>
              <a:t> (time) </a:t>
            </a:r>
            <a:r>
              <a:rPr lang="en-US" sz="1800" b="0" dirty="0" smtClean="0"/>
              <a:t> on </a:t>
            </a:r>
            <a:r>
              <a:rPr lang="en-US" sz="1800" b="0" u="sng" dirty="0" smtClean="0"/>
              <a:t> (date) </a:t>
            </a:r>
            <a:r>
              <a:rPr lang="en-US" sz="1800" b="0" dirty="0" smtClean="0"/>
              <a:t> a Mass </a:t>
            </a:r>
            <a:r>
              <a:rPr lang="en-US" sz="1800" b="0" dirty="0"/>
              <a:t>C</a:t>
            </a:r>
            <a:r>
              <a:rPr lang="en-US" sz="1800" b="0" dirty="0" smtClean="0"/>
              <a:t>are Emergency Shelter will be opened on the 2</a:t>
            </a:r>
            <a:r>
              <a:rPr lang="en-US" sz="1800" b="0" baseline="30000" dirty="0" smtClean="0"/>
              <a:t>nd</a:t>
            </a:r>
            <a:r>
              <a:rPr lang="en-US" sz="1800" b="0" dirty="0" smtClean="0"/>
              <a:t> floor of the Medical Clinic (Building 46).  Please park on the north side of the Clinic (near the CDC).  Access to the Shelter is only available on the back side of the building (along Altus Road).  Signage will direct you to the door from the parking area.  </a:t>
            </a:r>
            <a:r>
              <a:rPr lang="en-US" sz="1800" b="0" dirty="0"/>
              <a:t>The Shelter is open bay with limited privacy. The </a:t>
            </a:r>
            <a:r>
              <a:rPr lang="en-US" sz="1800" b="0" dirty="0" smtClean="0"/>
              <a:t>facility has potable water, cots, restrooms, shower facilities, and limited electrical outlets.  There are sleeping bags, but you’re welcome to bring your own pillow and blanket</a:t>
            </a:r>
            <a:r>
              <a:rPr lang="en-US" sz="1800" b="0" dirty="0"/>
              <a:t>. </a:t>
            </a:r>
            <a:r>
              <a:rPr lang="en-US" sz="1800" b="0" dirty="0" smtClean="0"/>
              <a:t> Unfortunately</a:t>
            </a:r>
            <a:r>
              <a:rPr lang="en-US" sz="1800" b="0" dirty="0"/>
              <a:t>, food will not be provided and we cannot accept pets at this </a:t>
            </a:r>
            <a:r>
              <a:rPr lang="en-US" sz="1800" b="0" dirty="0" smtClean="0"/>
              <a:t>time. Please also bring an ID for registration and non-perishable food only. Any questions can be directed to the Shelter’s Front Desk at </a:t>
            </a:r>
            <a:r>
              <a:rPr lang="en-US" sz="1800" b="0" dirty="0" smtClean="0"/>
              <a:t>580-481-</a:t>
            </a:r>
            <a:r>
              <a:rPr lang="en-US" sz="1800" b="0" u="sng" dirty="0" smtClean="0"/>
              <a:t>5601</a:t>
            </a:r>
            <a:r>
              <a:rPr lang="en-US" sz="1800" b="0" dirty="0" smtClean="0"/>
              <a:t> </a:t>
            </a:r>
            <a:r>
              <a:rPr lang="en-US" sz="1800" b="0" dirty="0" smtClean="0"/>
              <a:t>or the Wing’s Emergency Management Standby phone at </a:t>
            </a:r>
            <a:r>
              <a:rPr lang="en-US" sz="1800" b="0" dirty="0" smtClean="0"/>
              <a:t>580-649-</a:t>
            </a:r>
            <a:r>
              <a:rPr lang="en-US" sz="1800" b="0" u="sng" dirty="0" smtClean="0"/>
              <a:t>9669</a:t>
            </a:r>
            <a:r>
              <a:rPr lang="en-US" sz="1800" b="0" dirty="0" smtClean="0"/>
              <a:t>.  </a:t>
            </a:r>
            <a:endParaRPr lang="en-US" sz="1800" b="0" dirty="0"/>
          </a:p>
          <a:p>
            <a:pPr marL="0" indent="0">
              <a:buNone/>
            </a:pPr>
            <a:endParaRPr lang="en-US" sz="1800" b="0" dirty="0" smtClean="0"/>
          </a:p>
        </p:txBody>
      </p:sp>
    </p:spTree>
    <p:extLst>
      <p:ext uri="{BB962C8B-B14F-4D97-AF65-F5344CB8AC3E}">
        <p14:creationId xmlns:p14="http://schemas.microsoft.com/office/powerpoint/2010/main" val="1479495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Mass Notification</a:t>
            </a:r>
            <a:endParaRPr lang="en-US" dirty="0"/>
          </a:p>
        </p:txBody>
      </p:sp>
      <p:sp>
        <p:nvSpPr>
          <p:cNvPr id="3" name="Content Placeholder 2"/>
          <p:cNvSpPr>
            <a:spLocks noGrp="1"/>
          </p:cNvSpPr>
          <p:nvPr>
            <p:ph idx="1"/>
          </p:nvPr>
        </p:nvSpPr>
        <p:spPr>
          <a:xfrm>
            <a:off x="320245" y="1231898"/>
            <a:ext cx="11854906" cy="5152571"/>
          </a:xfrm>
        </p:spPr>
        <p:txBody>
          <a:bodyPr/>
          <a:lstStyle/>
          <a:p>
            <a:pPr marL="0" indent="0">
              <a:buNone/>
            </a:pPr>
            <a:r>
              <a:rPr lang="en-US" dirty="0" smtClean="0"/>
              <a:t>Tri-Fold: </a:t>
            </a:r>
            <a:r>
              <a:rPr lang="en-US" b="0" dirty="0" smtClean="0"/>
              <a:t>PA &amp; BBC will be provided with original product to disseminate</a:t>
            </a:r>
            <a:r>
              <a:rPr lang="en-US" dirty="0" smtClean="0"/>
              <a:t> </a:t>
            </a:r>
            <a:endParaRPr lang="en-US" dirty="0"/>
          </a:p>
          <a:p>
            <a:pPr marL="0" indent="0">
              <a:buNone/>
            </a:pPr>
            <a:r>
              <a:rPr lang="en-US" sz="1600" b="0" dirty="0" smtClean="0"/>
              <a:t>	</a:t>
            </a:r>
            <a:endParaRPr lang="en-US" sz="1600" b="0" dirty="0"/>
          </a:p>
        </p:txBody>
      </p:sp>
      <p:pic>
        <p:nvPicPr>
          <p:cNvPr id="4" name="Picture 3"/>
          <p:cNvPicPr>
            <a:picLocks noChangeAspect="1"/>
          </p:cNvPicPr>
          <p:nvPr/>
        </p:nvPicPr>
        <p:blipFill>
          <a:blip r:embed="rId2"/>
          <a:stretch>
            <a:fillRect/>
          </a:stretch>
        </p:blipFill>
        <p:spPr>
          <a:xfrm>
            <a:off x="76848" y="1747161"/>
            <a:ext cx="6019152" cy="4651162"/>
          </a:xfrm>
          <a:prstGeom prst="rect">
            <a:avLst/>
          </a:prstGeom>
        </p:spPr>
      </p:pic>
      <p:pic>
        <p:nvPicPr>
          <p:cNvPr id="6" name="Picture 5"/>
          <p:cNvPicPr>
            <a:picLocks noChangeAspect="1"/>
          </p:cNvPicPr>
          <p:nvPr/>
        </p:nvPicPr>
        <p:blipFill>
          <a:blip r:embed="rId3"/>
          <a:stretch>
            <a:fillRect/>
          </a:stretch>
        </p:blipFill>
        <p:spPr>
          <a:xfrm>
            <a:off x="6096001" y="1719451"/>
            <a:ext cx="6079150" cy="4697524"/>
          </a:xfrm>
          <a:prstGeom prst="rect">
            <a:avLst/>
          </a:prstGeom>
        </p:spPr>
      </p:pic>
    </p:spTree>
    <p:extLst>
      <p:ext uri="{BB962C8B-B14F-4D97-AF65-F5344CB8AC3E}">
        <p14:creationId xmlns:p14="http://schemas.microsoft.com/office/powerpoint/2010/main" val="35549726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Shelter Management Team (SMT)</a:t>
            </a:r>
            <a:endParaRPr lang="en-US" dirty="0"/>
          </a:p>
        </p:txBody>
      </p:sp>
      <p:sp>
        <p:nvSpPr>
          <p:cNvPr id="3" name="Content Placeholder 2"/>
          <p:cNvSpPr>
            <a:spLocks noGrp="1"/>
          </p:cNvSpPr>
          <p:nvPr>
            <p:ph idx="1"/>
          </p:nvPr>
        </p:nvSpPr>
        <p:spPr>
          <a:xfrm>
            <a:off x="200600" y="1233172"/>
            <a:ext cx="11377083" cy="4945559"/>
          </a:xfrm>
        </p:spPr>
        <p:txBody>
          <a:bodyPr/>
          <a:lstStyle/>
          <a:p>
            <a:r>
              <a:rPr lang="en-US" dirty="0" smtClean="0"/>
              <a:t>Shelter Director- </a:t>
            </a:r>
            <a:r>
              <a:rPr lang="en-US" b="0" dirty="0" smtClean="0"/>
              <a:t>responsible for facilitating the needs of shelter occupants, oversee shelter operations, lead the SMT, and coordinate resource support through the EOC</a:t>
            </a:r>
          </a:p>
          <a:p>
            <a:endParaRPr lang="en-US" dirty="0"/>
          </a:p>
          <a:p>
            <a:r>
              <a:rPr lang="en-US" dirty="0" smtClean="0"/>
              <a:t>Shelter </a:t>
            </a:r>
            <a:r>
              <a:rPr lang="en-US" dirty="0" err="1" smtClean="0"/>
              <a:t>Mgmt</a:t>
            </a:r>
            <a:r>
              <a:rPr lang="en-US" dirty="0" smtClean="0"/>
              <a:t> Team Supervisor- </a:t>
            </a:r>
            <a:r>
              <a:rPr lang="en-US" b="0" dirty="0" smtClean="0"/>
              <a:t>manages SMT members and leads daily shelter operations</a:t>
            </a:r>
          </a:p>
          <a:p>
            <a:endParaRPr lang="en-US" dirty="0"/>
          </a:p>
          <a:p>
            <a:r>
              <a:rPr lang="en-US" dirty="0" smtClean="0"/>
              <a:t>Shelter Management Team Member- </a:t>
            </a:r>
            <a:r>
              <a:rPr lang="en-US" b="0" dirty="0" smtClean="0"/>
              <a:t>performs required shelter tasks assisting Shelter Supervisor and Shelter Rep</a:t>
            </a:r>
          </a:p>
          <a:p>
            <a:endParaRPr lang="en-US" dirty="0"/>
          </a:p>
          <a:p>
            <a:r>
              <a:rPr lang="en-US" dirty="0" smtClean="0"/>
              <a:t>Shelter Representative- </a:t>
            </a:r>
            <a:r>
              <a:rPr lang="en-US" b="0" dirty="0" smtClean="0"/>
              <a:t>a shelter resident chosen to represent the occupants of the shelter</a:t>
            </a:r>
          </a:p>
          <a:p>
            <a:endParaRPr lang="en-US" b="0" dirty="0"/>
          </a:p>
          <a:p>
            <a:r>
              <a:rPr lang="en-US" dirty="0"/>
              <a:t>Note: </a:t>
            </a:r>
            <a:r>
              <a:rPr lang="en-US" b="0" dirty="0"/>
              <a:t>97 AMW/CC </a:t>
            </a:r>
            <a:r>
              <a:rPr lang="en-US" b="0" u="sng" dirty="0" smtClean="0"/>
              <a:t>authorizes establishment </a:t>
            </a:r>
            <a:r>
              <a:rPr lang="en-US" b="0" u="sng" dirty="0"/>
              <a:t>of a manpower pool </a:t>
            </a:r>
            <a:r>
              <a:rPr lang="en-US" b="0" dirty="0"/>
              <a:t>to </a:t>
            </a:r>
            <a:r>
              <a:rPr lang="en-US" b="0" dirty="0" smtClean="0"/>
              <a:t>staff SMT </a:t>
            </a:r>
            <a:r>
              <a:rPr lang="en-US" b="0" dirty="0" smtClean="0"/>
              <a:t>and ensure  24-hour </a:t>
            </a:r>
            <a:r>
              <a:rPr lang="en-US" b="0" dirty="0"/>
              <a:t>operations. Manpower pool will need to be established within </a:t>
            </a:r>
            <a:r>
              <a:rPr lang="en-US" b="0" u="sng" dirty="0"/>
              <a:t>4 hours </a:t>
            </a:r>
            <a:r>
              <a:rPr lang="en-US" b="0" dirty="0"/>
              <a:t>of first shelter activation. </a:t>
            </a:r>
            <a:r>
              <a:rPr lang="en-US" b="0" dirty="0" smtClean="0"/>
              <a:t> Recommend </a:t>
            </a:r>
            <a:r>
              <a:rPr lang="en-US" b="0" dirty="0"/>
              <a:t>pulling from units not directly supporting base recovery operations </a:t>
            </a:r>
            <a:r>
              <a:rPr lang="en-US" b="0" dirty="0" smtClean="0"/>
              <a:t>(e.g., </a:t>
            </a:r>
            <a:r>
              <a:rPr lang="en-US" b="0" dirty="0"/>
              <a:t>WSA or OG).</a:t>
            </a:r>
            <a:endParaRPr lang="en-US" dirty="0"/>
          </a:p>
          <a:p>
            <a:endParaRPr lang="en-US" b="0" dirty="0"/>
          </a:p>
        </p:txBody>
      </p:sp>
    </p:spTree>
    <p:extLst>
      <p:ext uri="{BB962C8B-B14F-4D97-AF65-F5344CB8AC3E}">
        <p14:creationId xmlns:p14="http://schemas.microsoft.com/office/powerpoint/2010/main" val="14841880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SMT Key Functions</a:t>
            </a:r>
            <a:endParaRPr lang="en-US" dirty="0"/>
          </a:p>
        </p:txBody>
      </p:sp>
      <p:sp>
        <p:nvSpPr>
          <p:cNvPr id="3" name="Content Placeholder 2"/>
          <p:cNvSpPr>
            <a:spLocks noGrp="1"/>
          </p:cNvSpPr>
          <p:nvPr>
            <p:ph idx="1"/>
          </p:nvPr>
        </p:nvSpPr>
        <p:spPr>
          <a:xfrm>
            <a:off x="0" y="1051560"/>
            <a:ext cx="12192000" cy="4115373"/>
          </a:xfrm>
        </p:spPr>
        <p:txBody>
          <a:bodyPr/>
          <a:lstStyle/>
          <a:p>
            <a:pPr>
              <a:spcAft>
                <a:spcPts val="300"/>
              </a:spcAft>
            </a:pPr>
            <a:r>
              <a:rPr lang="en-US" sz="1800" dirty="0"/>
              <a:t>S-1: Personnel / Manpower (OPR: 97 FSS) </a:t>
            </a:r>
            <a:r>
              <a:rPr lang="en-US" sz="1800" b="0" dirty="0"/>
              <a:t>Oversees shelter </a:t>
            </a:r>
            <a:r>
              <a:rPr lang="en-US" sz="1800" b="0" dirty="0" smtClean="0"/>
              <a:t>management manpower </a:t>
            </a:r>
            <a:r>
              <a:rPr lang="en-US" sz="1800" b="0" dirty="0"/>
              <a:t>pool and accounts for personnel residing in shelters</a:t>
            </a:r>
            <a:r>
              <a:rPr lang="en-US" sz="1800" b="0" dirty="0" smtClean="0"/>
              <a:t>.</a:t>
            </a:r>
          </a:p>
          <a:p>
            <a:pPr>
              <a:spcAft>
                <a:spcPts val="300"/>
              </a:spcAft>
            </a:pPr>
            <a:r>
              <a:rPr lang="en-US" sz="1800" dirty="0"/>
              <a:t>S-2: Information Management (OPR: 97 AMW/PA) </a:t>
            </a:r>
            <a:r>
              <a:rPr lang="en-US" sz="1800" b="0" dirty="0"/>
              <a:t>Ensures peacetime </a:t>
            </a:r>
            <a:r>
              <a:rPr lang="en-US" sz="1800" b="0" dirty="0" smtClean="0"/>
              <a:t>shelter information </a:t>
            </a:r>
            <a:r>
              <a:rPr lang="en-US" sz="1800" b="0" dirty="0"/>
              <a:t>is provided to base populace through all available media resources</a:t>
            </a:r>
            <a:r>
              <a:rPr lang="en-US" sz="1800" b="0" dirty="0" smtClean="0"/>
              <a:t>.</a:t>
            </a:r>
          </a:p>
          <a:p>
            <a:pPr>
              <a:spcAft>
                <a:spcPts val="300"/>
              </a:spcAft>
            </a:pPr>
            <a:r>
              <a:rPr lang="en-US" sz="1800" dirty="0"/>
              <a:t>S-3: Operations (OPR: 97 FSS) </a:t>
            </a:r>
            <a:r>
              <a:rPr lang="en-US" sz="1800" b="0" dirty="0"/>
              <a:t>Ensures shelters are provided with mass </a:t>
            </a:r>
            <a:r>
              <a:rPr lang="en-US" sz="1800" b="0" dirty="0" smtClean="0"/>
              <a:t>care resources </a:t>
            </a:r>
            <a:r>
              <a:rPr lang="en-US" sz="1800" b="0" dirty="0"/>
              <a:t>to sustain operations and provide relief to shelter residents</a:t>
            </a:r>
            <a:r>
              <a:rPr lang="en-US" sz="1800" b="0" dirty="0" smtClean="0"/>
              <a:t>.</a:t>
            </a:r>
          </a:p>
          <a:p>
            <a:pPr>
              <a:spcAft>
                <a:spcPts val="300"/>
              </a:spcAft>
            </a:pPr>
            <a:r>
              <a:rPr lang="en-US" sz="1800" dirty="0"/>
              <a:t>S-4: Logistics (OPR: 97 LRS) </a:t>
            </a:r>
            <a:r>
              <a:rPr lang="en-US" sz="1800" b="0" dirty="0"/>
              <a:t>Facilitates movement of sheltered </a:t>
            </a:r>
            <a:r>
              <a:rPr lang="en-US" sz="1800" b="0" dirty="0" smtClean="0"/>
              <a:t>personnel and </a:t>
            </a:r>
            <a:r>
              <a:rPr lang="en-US" sz="1800" b="0" dirty="0"/>
              <a:t>provides on hand resource support as needed</a:t>
            </a:r>
            <a:r>
              <a:rPr lang="en-US" sz="1800" b="0" dirty="0" smtClean="0"/>
              <a:t>.</a:t>
            </a:r>
          </a:p>
          <a:p>
            <a:pPr>
              <a:spcAft>
                <a:spcPts val="300"/>
              </a:spcAft>
            </a:pPr>
            <a:r>
              <a:rPr lang="en-US" sz="1800" dirty="0"/>
              <a:t>S-5: Security (OPR: 97 SFS) </a:t>
            </a:r>
            <a:r>
              <a:rPr lang="en-US" sz="1800" b="0" dirty="0"/>
              <a:t>Performs crowd control staging </a:t>
            </a:r>
            <a:r>
              <a:rPr lang="en-US" sz="1800" b="0" dirty="0" smtClean="0"/>
              <a:t>displaced personnel </a:t>
            </a:r>
            <a:r>
              <a:rPr lang="en-US" sz="1800" b="0" dirty="0"/>
              <a:t>in a safe </a:t>
            </a:r>
            <a:r>
              <a:rPr lang="en-US" sz="1800" b="0" dirty="0" smtClean="0"/>
              <a:t>location, executes </a:t>
            </a:r>
            <a:r>
              <a:rPr lang="en-US" sz="1800" b="0" dirty="0"/>
              <a:t>patrols for welfare checks in </a:t>
            </a:r>
            <a:r>
              <a:rPr lang="en-US" sz="1800" b="0" dirty="0" smtClean="0"/>
              <a:t>shelters</a:t>
            </a:r>
          </a:p>
          <a:p>
            <a:pPr>
              <a:spcAft>
                <a:spcPts val="300"/>
              </a:spcAft>
            </a:pPr>
            <a:r>
              <a:rPr lang="en-US" sz="1800" dirty="0"/>
              <a:t>S-6: Communications Support (OPR: 97 CS</a:t>
            </a:r>
            <a:r>
              <a:rPr lang="en-US" sz="1800" b="0" dirty="0"/>
              <a:t>) Ensures shelters </a:t>
            </a:r>
            <a:r>
              <a:rPr lang="en-US" sz="1800" b="0" dirty="0" smtClean="0"/>
              <a:t>have telecommunication </a:t>
            </a:r>
            <a:r>
              <a:rPr lang="en-US" sz="1800" b="0" dirty="0"/>
              <a:t>resources to sustain operations</a:t>
            </a:r>
            <a:r>
              <a:rPr lang="en-US" sz="1800" b="0" dirty="0" smtClean="0"/>
              <a:t>.</a:t>
            </a:r>
          </a:p>
          <a:p>
            <a:pPr>
              <a:spcAft>
                <a:spcPts val="300"/>
              </a:spcAft>
            </a:pPr>
            <a:r>
              <a:rPr lang="en-US" sz="1800" dirty="0"/>
              <a:t>S-7: Facilities (OPR: 97 CES via Facility Manager</a:t>
            </a:r>
            <a:r>
              <a:rPr lang="en-US" sz="1800" b="0" dirty="0"/>
              <a:t>) Identifies </a:t>
            </a:r>
            <a:r>
              <a:rPr lang="en-US" sz="1800" b="0" dirty="0" smtClean="0"/>
              <a:t>adequate locations </a:t>
            </a:r>
            <a:r>
              <a:rPr lang="en-US" sz="1800" b="0" dirty="0"/>
              <a:t>for shelter for non-medical emergency </a:t>
            </a:r>
            <a:r>
              <a:rPr lang="en-US" sz="1800" b="0" dirty="0" smtClean="0"/>
              <a:t>sheltering</a:t>
            </a:r>
          </a:p>
          <a:p>
            <a:pPr>
              <a:spcAft>
                <a:spcPts val="300"/>
              </a:spcAft>
            </a:pPr>
            <a:r>
              <a:rPr lang="en-US" sz="1800" dirty="0"/>
              <a:t>S-8: Shelter Representative (Appointed by Shelter Director) </a:t>
            </a:r>
            <a:r>
              <a:rPr lang="en-US" sz="1800" b="0" dirty="0"/>
              <a:t>Volunteer </a:t>
            </a:r>
            <a:r>
              <a:rPr lang="en-US" sz="1800" b="0" dirty="0" smtClean="0"/>
              <a:t>shelter resident </a:t>
            </a:r>
            <a:r>
              <a:rPr lang="en-US" sz="1800" b="0" dirty="0"/>
              <a:t>who works with SMT to ensure occupants basic needs are met.</a:t>
            </a:r>
            <a:endParaRPr lang="en-US" sz="1800"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3428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0"/>
            <a:ext cx="10363200" cy="1028700"/>
          </a:xfrm>
        </p:spPr>
        <p:txBody>
          <a:bodyPr/>
          <a:lstStyle/>
          <a:p>
            <a:r>
              <a:rPr lang="en-US" dirty="0" smtClean="0"/>
              <a:t>Limited Order Evacuation</a:t>
            </a:r>
            <a:endParaRPr lang="en-US" dirty="0"/>
          </a:p>
        </p:txBody>
      </p:sp>
      <p:sp>
        <p:nvSpPr>
          <p:cNvPr id="6" name="Content Placeholder 5"/>
          <p:cNvSpPr>
            <a:spLocks noGrp="1"/>
          </p:cNvSpPr>
          <p:nvPr>
            <p:ph idx="1"/>
          </p:nvPr>
        </p:nvSpPr>
        <p:spPr>
          <a:xfrm>
            <a:off x="370417" y="1188720"/>
            <a:ext cx="11377083" cy="4754880"/>
          </a:xfrm>
        </p:spPr>
        <p:txBody>
          <a:bodyPr/>
          <a:lstStyle/>
          <a:p>
            <a:r>
              <a:rPr lang="en-US" b="0" dirty="0" smtClean="0"/>
              <a:t>In the event the Wing CC determines the base needs to be evacuated:</a:t>
            </a:r>
          </a:p>
          <a:p>
            <a:r>
              <a:rPr lang="en-US" b="0" dirty="0" smtClean="0"/>
              <a:t>FSS will stand up Emergency Family Assistance Center (EFAC)</a:t>
            </a:r>
          </a:p>
          <a:p>
            <a:r>
              <a:rPr lang="en-US" b="0" dirty="0" smtClean="0"/>
              <a:t>MPF will create Limited Order Evacuations (LEO’s)</a:t>
            </a:r>
          </a:p>
          <a:p>
            <a:r>
              <a:rPr lang="en-US" b="0" dirty="0" smtClean="0"/>
              <a:t>CPTS </a:t>
            </a:r>
            <a:r>
              <a:rPr lang="en-US" b="0" dirty="0" smtClean="0"/>
              <a:t>will </a:t>
            </a:r>
            <a:r>
              <a:rPr lang="en-US" b="0" dirty="0" smtClean="0"/>
              <a:t>approve Limited </a:t>
            </a:r>
            <a:r>
              <a:rPr lang="en-US" b="0" dirty="0" smtClean="0"/>
              <a:t>Order Evacuations (LEO’s) and reimbursements in accordance with Joint Travel Regulations</a:t>
            </a:r>
          </a:p>
          <a:p>
            <a:r>
              <a:rPr lang="en-US" b="0" dirty="0" smtClean="0"/>
              <a:t>Reimbursements will only be available for family members identified in DEERs; CPTS will partner with FSS</a:t>
            </a:r>
          </a:p>
          <a:p>
            <a:r>
              <a:rPr lang="en-US" b="0" u="sng" dirty="0" smtClean="0"/>
              <a:t>Legal</a:t>
            </a:r>
            <a:r>
              <a:rPr lang="en-US" b="0" dirty="0" smtClean="0"/>
              <a:t> will act in </a:t>
            </a:r>
            <a:r>
              <a:rPr lang="en-US" b="0" u="sng" dirty="0" smtClean="0"/>
              <a:t>advisory</a:t>
            </a:r>
            <a:r>
              <a:rPr lang="en-US" b="0" dirty="0" smtClean="0"/>
              <a:t> capacity to Wing Leadership to assist with the order</a:t>
            </a:r>
          </a:p>
          <a:p>
            <a:r>
              <a:rPr lang="en-US" b="0" dirty="0" smtClean="0"/>
              <a:t>Persons who elect to </a:t>
            </a:r>
            <a:r>
              <a:rPr lang="en-US" u="sng" dirty="0" smtClean="0"/>
              <a:t>evacuate before </a:t>
            </a:r>
            <a:r>
              <a:rPr lang="en-US" b="0" dirty="0" smtClean="0"/>
              <a:t>the Wing/CC officially issues an evacuation notice </a:t>
            </a:r>
            <a:r>
              <a:rPr lang="en-US" u="sng" dirty="0" smtClean="0"/>
              <a:t>will </a:t>
            </a:r>
            <a:r>
              <a:rPr lang="en-US" u="sng" dirty="0" smtClean="0"/>
              <a:t>not </a:t>
            </a:r>
            <a:r>
              <a:rPr lang="en-US" b="0" dirty="0" smtClean="0"/>
              <a:t>be reimbursed for expenses. </a:t>
            </a:r>
            <a:endParaRPr lang="en-US" b="0" dirty="0"/>
          </a:p>
        </p:txBody>
      </p:sp>
    </p:spTree>
    <p:extLst>
      <p:ext uri="{BB962C8B-B14F-4D97-AF65-F5344CB8AC3E}">
        <p14:creationId xmlns:p14="http://schemas.microsoft.com/office/powerpoint/2010/main" val="31900153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41422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Overview</a:t>
            </a:r>
            <a:endParaRPr lang="en-US" dirty="0"/>
          </a:p>
        </p:txBody>
      </p:sp>
      <p:sp>
        <p:nvSpPr>
          <p:cNvPr id="3" name="Content Placeholder 2"/>
          <p:cNvSpPr>
            <a:spLocks noGrp="1"/>
          </p:cNvSpPr>
          <p:nvPr>
            <p:ph idx="1"/>
          </p:nvPr>
        </p:nvSpPr>
        <p:spPr>
          <a:xfrm>
            <a:off x="278976" y="1311549"/>
            <a:ext cx="11817229" cy="4814931"/>
          </a:xfrm>
        </p:spPr>
        <p:txBody>
          <a:bodyPr/>
          <a:lstStyle/>
          <a:p>
            <a:r>
              <a:rPr lang="en-US" dirty="0" smtClean="0"/>
              <a:t>Shelter Intent</a:t>
            </a:r>
          </a:p>
          <a:p>
            <a:r>
              <a:rPr lang="en-US" dirty="0" smtClean="0"/>
              <a:t>Activation Trigger Points</a:t>
            </a:r>
          </a:p>
          <a:p>
            <a:r>
              <a:rPr lang="en-US" dirty="0" smtClean="0"/>
              <a:t>Activation Authority</a:t>
            </a:r>
          </a:p>
          <a:p>
            <a:pPr lvl="1"/>
            <a:r>
              <a:rPr lang="en-US" sz="1600" b="0" dirty="0" smtClean="0"/>
              <a:t>Facility Prioritization </a:t>
            </a:r>
          </a:p>
          <a:p>
            <a:pPr lvl="1"/>
            <a:r>
              <a:rPr lang="en-US" sz="1600" b="0" dirty="0" smtClean="0"/>
              <a:t>Key </a:t>
            </a:r>
            <a:r>
              <a:rPr lang="en-US" sz="1600" b="0" dirty="0"/>
              <a:t>Info</a:t>
            </a:r>
          </a:p>
          <a:p>
            <a:pPr lvl="1"/>
            <a:r>
              <a:rPr lang="en-US" sz="1600" b="0" dirty="0" smtClean="0"/>
              <a:t>Additional Shelter Options</a:t>
            </a:r>
          </a:p>
          <a:p>
            <a:r>
              <a:rPr lang="en-US" dirty="0" smtClean="0"/>
              <a:t>Warm vs Immediate Activation</a:t>
            </a:r>
          </a:p>
          <a:p>
            <a:r>
              <a:rPr lang="en-US" dirty="0" smtClean="0"/>
              <a:t>Mass Notification</a:t>
            </a:r>
          </a:p>
          <a:p>
            <a:pPr lvl="1"/>
            <a:r>
              <a:rPr lang="en-US" sz="1600" b="0" dirty="0" smtClean="0"/>
              <a:t>Sample Messaging / Information</a:t>
            </a:r>
          </a:p>
          <a:p>
            <a:r>
              <a:rPr lang="en-US" dirty="0" smtClean="0"/>
              <a:t>Shelter Management Team (SMT)</a:t>
            </a:r>
          </a:p>
          <a:p>
            <a:pPr lvl="1"/>
            <a:r>
              <a:rPr lang="en-US" sz="1600" b="0" dirty="0" smtClean="0"/>
              <a:t>SMT Key </a:t>
            </a:r>
            <a:r>
              <a:rPr lang="en-US" sz="1600" b="0" dirty="0" smtClean="0"/>
              <a:t>Functions</a:t>
            </a:r>
            <a:endParaRPr lang="en-US" sz="1600" b="0" dirty="0" smtClean="0"/>
          </a:p>
          <a:p>
            <a:r>
              <a:rPr lang="en-US" dirty="0" smtClean="0"/>
              <a:t>Limited Evacuation Order</a:t>
            </a:r>
          </a:p>
          <a:p>
            <a:r>
              <a:rPr lang="en-US" dirty="0" smtClean="0"/>
              <a:t>Back-Up </a:t>
            </a:r>
            <a:r>
              <a:rPr lang="en-US" dirty="0" smtClean="0"/>
              <a:t>Slides</a:t>
            </a:r>
          </a:p>
          <a:p>
            <a:pPr lvl="1"/>
            <a:r>
              <a:rPr lang="en-US" sz="1600" b="0" dirty="0" smtClean="0"/>
              <a:t>Logistics Support Options (Altus DFAC Services, Ft Sill)</a:t>
            </a:r>
            <a:endParaRPr lang="en-US" sz="1600" b="0" dirty="0"/>
          </a:p>
          <a:p>
            <a:endParaRPr lang="en-US" dirty="0"/>
          </a:p>
        </p:txBody>
      </p:sp>
    </p:spTree>
    <p:extLst>
      <p:ext uri="{BB962C8B-B14F-4D97-AF65-F5344CB8AC3E}">
        <p14:creationId xmlns:p14="http://schemas.microsoft.com/office/powerpoint/2010/main" val="16657298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FSS Meals</a:t>
            </a:r>
            <a:endParaRPr lang="en-US" dirty="0"/>
          </a:p>
        </p:txBody>
      </p:sp>
      <p:sp>
        <p:nvSpPr>
          <p:cNvPr id="3" name="Content Placeholder 2"/>
          <p:cNvSpPr>
            <a:spLocks noGrp="1"/>
          </p:cNvSpPr>
          <p:nvPr>
            <p:ph idx="1"/>
          </p:nvPr>
        </p:nvSpPr>
        <p:spPr>
          <a:xfrm>
            <a:off x="265914" y="1246235"/>
            <a:ext cx="11377083" cy="4715807"/>
          </a:xfrm>
        </p:spPr>
        <p:txBody>
          <a:bodyPr/>
          <a:lstStyle/>
          <a:p>
            <a:r>
              <a:rPr lang="en-US" dirty="0" smtClean="0"/>
              <a:t>Cold meals- </a:t>
            </a:r>
            <a:r>
              <a:rPr lang="en-US" b="0" dirty="0" smtClean="0"/>
              <a:t>can be supported from Hangar 97, as long as manning, power equipment &amp; food delivery can support</a:t>
            </a:r>
          </a:p>
          <a:p>
            <a:r>
              <a:rPr lang="en-US" dirty="0" smtClean="0"/>
              <a:t>Hot meals- </a:t>
            </a:r>
            <a:r>
              <a:rPr lang="en-US" b="0" dirty="0" smtClean="0"/>
              <a:t>basics available based on manning, power, equipment, and food deliveries</a:t>
            </a:r>
          </a:p>
          <a:p>
            <a:r>
              <a:rPr lang="en-US" dirty="0" smtClean="0"/>
              <a:t>Meal Serving Times- </a:t>
            </a:r>
            <a:r>
              <a:rPr lang="en-US" b="0" dirty="0" smtClean="0"/>
              <a:t>will be normal hours with the priority of ESM holders.</a:t>
            </a:r>
          </a:p>
          <a:p>
            <a:pPr lvl="1"/>
            <a:r>
              <a:rPr lang="en-US" b="0" dirty="0"/>
              <a:t>Normal Operating hours unless number of personnel and/or quantity of  food items are affected</a:t>
            </a:r>
          </a:p>
          <a:p>
            <a:pPr lvl="1"/>
            <a:r>
              <a:rPr lang="en-US" b="0" dirty="0"/>
              <a:t>Can expand hours with AFSVA Contract </a:t>
            </a:r>
            <a:r>
              <a:rPr lang="en-US" b="0" dirty="0" smtClean="0"/>
              <a:t>approval </a:t>
            </a:r>
            <a:endParaRPr lang="en-US" b="0" dirty="0"/>
          </a:p>
          <a:p>
            <a:r>
              <a:rPr lang="en-US" dirty="0" smtClean="0"/>
              <a:t>Delivery Options- </a:t>
            </a:r>
            <a:r>
              <a:rPr lang="en-US" b="0" dirty="0" smtClean="0"/>
              <a:t>squadrons will provide a runner from their units to deliver ground/flight meals. Currently, flights pre-order meals and customers pay upon pick up</a:t>
            </a:r>
          </a:p>
          <a:p>
            <a:r>
              <a:rPr lang="en-US" dirty="0" smtClean="0"/>
              <a:t>Busing between shelters and Hangar 97 can be coordinated with LRS</a:t>
            </a:r>
          </a:p>
          <a:p>
            <a:r>
              <a:rPr lang="en-US" dirty="0" smtClean="0"/>
              <a:t>Max serving capacity- </a:t>
            </a:r>
            <a:r>
              <a:rPr lang="en-US" b="0" dirty="0" smtClean="0"/>
              <a:t>Hangar 97 seating capacity is </a:t>
            </a:r>
            <a:r>
              <a:rPr lang="en-US" b="0" u="sng" dirty="0" smtClean="0"/>
              <a:t>292</a:t>
            </a:r>
          </a:p>
          <a:p>
            <a:r>
              <a:rPr lang="en-US" dirty="0" smtClean="0"/>
              <a:t>All meals are for purchase</a:t>
            </a:r>
          </a:p>
          <a:p>
            <a:r>
              <a:rPr lang="en-US" dirty="0" smtClean="0">
                <a:solidFill>
                  <a:srgbClr val="FF0000"/>
                </a:solidFill>
              </a:rPr>
              <a:t>Only consider </a:t>
            </a:r>
            <a:r>
              <a:rPr lang="en-US" dirty="0">
                <a:solidFill>
                  <a:srgbClr val="FF0000"/>
                </a:solidFill>
              </a:rPr>
              <a:t>meals if occupants aren’t able to provide meals for themselves</a:t>
            </a:r>
          </a:p>
          <a:p>
            <a:endParaRPr lang="en-US" dirty="0"/>
          </a:p>
        </p:txBody>
      </p:sp>
    </p:spTree>
    <p:extLst>
      <p:ext uri="{BB962C8B-B14F-4D97-AF65-F5344CB8AC3E}">
        <p14:creationId xmlns:p14="http://schemas.microsoft.com/office/powerpoint/2010/main" val="26194010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FSS Meals Factors</a:t>
            </a:r>
            <a:endParaRPr lang="en-US" dirty="0"/>
          </a:p>
        </p:txBody>
      </p:sp>
      <p:sp>
        <p:nvSpPr>
          <p:cNvPr id="3" name="Content Placeholder 2"/>
          <p:cNvSpPr>
            <a:spLocks noGrp="1"/>
          </p:cNvSpPr>
          <p:nvPr>
            <p:ph idx="1"/>
          </p:nvPr>
        </p:nvSpPr>
        <p:spPr>
          <a:xfrm>
            <a:off x="370417" y="1306286"/>
            <a:ext cx="11377083" cy="4807131"/>
          </a:xfrm>
        </p:spPr>
        <p:txBody>
          <a:bodyPr/>
          <a:lstStyle/>
          <a:p>
            <a:r>
              <a:rPr lang="en-US" u="sng" dirty="0" smtClean="0"/>
              <a:t>Serving personnel breaking point</a:t>
            </a:r>
          </a:p>
          <a:p>
            <a:pPr lvl="1"/>
            <a:r>
              <a:rPr lang="en-US" b="0" dirty="0" smtClean="0"/>
              <a:t>Once 10 or more personnel are removed from the facility, DFAC would have to go to 12hr shifts with reduced service, and adjust hours of operations</a:t>
            </a:r>
            <a:r>
              <a:rPr lang="en-US" b="0" dirty="0" smtClean="0">
                <a:solidFill>
                  <a:srgbClr val="FF0000"/>
                </a:solidFill>
              </a:rPr>
              <a:t>.</a:t>
            </a:r>
            <a:r>
              <a:rPr lang="en-US" b="0" dirty="0" smtClean="0"/>
              <a:t> If food delivery is affected, i.e. trucks cannot make deliveries due to icy roads etc., DFAC would also have to adjust service based on the food items available.</a:t>
            </a:r>
          </a:p>
          <a:p>
            <a:pPr marL="207962" lvl="1" indent="0">
              <a:buNone/>
            </a:pPr>
            <a:endParaRPr lang="en-US" b="0" dirty="0" smtClean="0"/>
          </a:p>
          <a:p>
            <a:pPr>
              <a:defRPr/>
            </a:pPr>
            <a:r>
              <a:rPr lang="en-US" u="sng" dirty="0" smtClean="0"/>
              <a:t>Generator Support</a:t>
            </a:r>
            <a:r>
              <a:rPr lang="en-US" dirty="0" smtClean="0"/>
              <a:t>: </a:t>
            </a:r>
            <a:r>
              <a:rPr lang="en-US" b="0" dirty="0" smtClean="0"/>
              <a:t>CE </a:t>
            </a:r>
            <a:r>
              <a:rPr lang="en-US" b="0" dirty="0"/>
              <a:t>Operations installed Automatic Transfer Switch (ATS) and a generator for backup power to DFAC. If DFAC loses power facility will be powered by generator.</a:t>
            </a:r>
          </a:p>
        </p:txBody>
      </p:sp>
    </p:spTree>
    <p:extLst>
      <p:ext uri="{BB962C8B-B14F-4D97-AF65-F5344CB8AC3E}">
        <p14:creationId xmlns:p14="http://schemas.microsoft.com/office/powerpoint/2010/main" val="32111290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Facility Shelter Supplies Requirements</a:t>
            </a:r>
            <a:endParaRPr lang="en-US" dirty="0"/>
          </a:p>
        </p:txBody>
      </p:sp>
      <p:sp>
        <p:nvSpPr>
          <p:cNvPr id="3" name="Content Placeholder 2"/>
          <p:cNvSpPr>
            <a:spLocks noGrp="1"/>
          </p:cNvSpPr>
          <p:nvPr>
            <p:ph idx="1"/>
          </p:nvPr>
        </p:nvSpPr>
        <p:spPr>
          <a:xfrm>
            <a:off x="224246" y="1246235"/>
            <a:ext cx="11743507" cy="4762679"/>
          </a:xfrm>
        </p:spPr>
        <p:txBody>
          <a:bodyPr/>
          <a:lstStyle/>
          <a:p>
            <a:r>
              <a:rPr lang="en-US" dirty="0" smtClean="0"/>
              <a:t>Required </a:t>
            </a:r>
            <a:r>
              <a:rPr lang="en-US" dirty="0"/>
              <a:t>Supplies:  </a:t>
            </a:r>
            <a:r>
              <a:rPr lang="en-US" b="0" dirty="0" smtClean="0"/>
              <a:t>600 </a:t>
            </a:r>
            <a:r>
              <a:rPr lang="en-US" b="0" dirty="0"/>
              <a:t>personnel for 72 hours covers all three primary shelters.  If all three shelters are not activated, then your days of supply are extended for the reduced shelter population</a:t>
            </a:r>
            <a:r>
              <a:rPr lang="en-US" b="0" dirty="0" smtClean="0"/>
              <a:t>.</a:t>
            </a:r>
          </a:p>
          <a:p>
            <a:pPr marL="0" indent="0">
              <a:buNone/>
            </a:pPr>
            <a:endParaRPr lang="en-US" b="0" dirty="0"/>
          </a:p>
          <a:p>
            <a:r>
              <a:rPr lang="en-US" dirty="0" smtClean="0"/>
              <a:t>Storage </a:t>
            </a:r>
            <a:r>
              <a:rPr lang="en-US" dirty="0"/>
              <a:t>Solutions:  </a:t>
            </a:r>
            <a:r>
              <a:rPr lang="en-US" b="0" dirty="0"/>
              <a:t>If supply items are palletized in significant quantities, recommend central storage for ease of mobilization.  MDG shelter is on the second floor, therefore not forklift accessible, but is a dedicated facility.  The fitness center does not have storage capability.  </a:t>
            </a:r>
            <a:r>
              <a:rPr lang="en-US" b="0" dirty="0" err="1"/>
              <a:t>Bldg</a:t>
            </a:r>
            <a:r>
              <a:rPr lang="en-US" b="0" dirty="0"/>
              <a:t> 369 is optimal for large quantities, but not secure.  Independent containerization could be susceptible to cold temperatures</a:t>
            </a:r>
            <a:r>
              <a:rPr lang="en-US" b="0" dirty="0" smtClean="0"/>
              <a:t>.</a:t>
            </a:r>
          </a:p>
          <a:p>
            <a:pPr marL="0" indent="0">
              <a:buNone/>
            </a:pPr>
            <a:endParaRPr lang="en-US" b="0" dirty="0"/>
          </a:p>
          <a:p>
            <a:r>
              <a:rPr lang="en-US" b="0" dirty="0" smtClean="0"/>
              <a:t>If </a:t>
            </a:r>
            <a:r>
              <a:rPr lang="en-US" b="0" dirty="0"/>
              <a:t>DFAC is operational, bus schedule can be established to bring people to food rather than food to people. (DFAC food is for purchase, not for free)  </a:t>
            </a:r>
            <a:r>
              <a:rPr lang="en-US" u="sng" dirty="0"/>
              <a:t>Food stores should be last resort if food production is unavailable</a:t>
            </a:r>
            <a:r>
              <a:rPr lang="en-US" u="sng" dirty="0" smtClean="0"/>
              <a:t>.</a:t>
            </a:r>
          </a:p>
          <a:p>
            <a:endParaRPr lang="en-US" b="0" dirty="0"/>
          </a:p>
        </p:txBody>
      </p:sp>
    </p:spTree>
    <p:extLst>
      <p:ext uri="{BB962C8B-B14F-4D97-AF65-F5344CB8AC3E}">
        <p14:creationId xmlns:p14="http://schemas.microsoft.com/office/powerpoint/2010/main" val="5581321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Ft Sill Support (Cots)</a:t>
            </a:r>
            <a:endParaRPr lang="en-US" dirty="0"/>
          </a:p>
        </p:txBody>
      </p:sp>
      <p:sp>
        <p:nvSpPr>
          <p:cNvPr id="3" name="Content Placeholder 2"/>
          <p:cNvSpPr>
            <a:spLocks noGrp="1"/>
          </p:cNvSpPr>
          <p:nvPr>
            <p:ph idx="1"/>
          </p:nvPr>
        </p:nvSpPr>
        <p:spPr>
          <a:xfrm>
            <a:off x="180854" y="1012371"/>
            <a:ext cx="11830292" cy="5290820"/>
          </a:xfrm>
        </p:spPr>
        <p:txBody>
          <a:bodyPr/>
          <a:lstStyle/>
          <a:p>
            <a:r>
              <a:rPr lang="en-US" dirty="0" smtClean="0"/>
              <a:t>Ft Sill does not have cots to issue, Ft Sill can process requests for Cots through J3 to other units</a:t>
            </a:r>
          </a:p>
          <a:p>
            <a:r>
              <a:rPr lang="en-US" dirty="0" smtClean="0"/>
              <a:t>Ft Sill can support other resource support requests:</a:t>
            </a:r>
          </a:p>
          <a:p>
            <a:pPr lvl="1"/>
            <a:r>
              <a:rPr lang="en-US" b="0" dirty="0" smtClean="0"/>
              <a:t>Airfield Operations/Environmental/Fire Protection/Mortuary/Police/Safety/Training</a:t>
            </a:r>
          </a:p>
          <a:p>
            <a:r>
              <a:rPr lang="en-US" dirty="0" smtClean="0"/>
              <a:t>FT Sill Request for support/POC(s)</a:t>
            </a:r>
          </a:p>
          <a:p>
            <a:pPr lvl="1"/>
            <a:r>
              <a:rPr lang="en-US" dirty="0" smtClean="0"/>
              <a:t>Chief of </a:t>
            </a:r>
            <a:r>
              <a:rPr lang="en-US" dirty="0"/>
              <a:t>Current Ops/LTC </a:t>
            </a:r>
            <a:r>
              <a:rPr lang="en-US" dirty="0" smtClean="0"/>
              <a:t>Jason Burgess</a:t>
            </a:r>
            <a:r>
              <a:rPr lang="en-US" dirty="0" smtClean="0">
                <a:solidFill>
                  <a:schemeClr val="tx2"/>
                </a:solidFill>
              </a:rPr>
              <a:t> </a:t>
            </a:r>
            <a:r>
              <a:rPr lang="en-US" dirty="0" smtClean="0">
                <a:hlinkClick r:id="rId3"/>
              </a:rPr>
              <a:t>jason.burgess.mil@mail.mil</a:t>
            </a:r>
            <a:endParaRPr lang="en-US" dirty="0" smtClean="0"/>
          </a:p>
          <a:p>
            <a:pPr lvl="1"/>
            <a:endParaRPr lang="en-US" dirty="0" smtClean="0">
              <a:solidFill>
                <a:schemeClr val="tx2"/>
              </a:solidFill>
            </a:endParaRPr>
          </a:p>
          <a:p>
            <a:pPr lvl="1"/>
            <a:r>
              <a:rPr lang="en-US" dirty="0" smtClean="0"/>
              <a:t>FCOE G3 Operations and </a:t>
            </a:r>
            <a:r>
              <a:rPr lang="en-US" dirty="0" err="1" smtClean="0"/>
              <a:t>Taskings</a:t>
            </a:r>
            <a:r>
              <a:rPr lang="en-US" dirty="0" smtClean="0"/>
              <a:t> Officer/Jason Gibson </a:t>
            </a:r>
            <a:r>
              <a:rPr lang="en-US" dirty="0" smtClean="0">
                <a:hlinkClick r:id="rId4"/>
              </a:rPr>
              <a:t>jason.t.gibson.civ@mail.mil</a:t>
            </a:r>
            <a:r>
              <a:rPr lang="en-US" dirty="0" smtClean="0"/>
              <a:t> 580-442-8865</a:t>
            </a:r>
          </a:p>
          <a:p>
            <a:pPr lvl="1"/>
            <a:r>
              <a:rPr lang="en-US" dirty="0" smtClean="0"/>
              <a:t>Logistics Management </a:t>
            </a:r>
            <a:r>
              <a:rPr lang="en-US" dirty="0"/>
              <a:t>Specialist/Jim Garrison </a:t>
            </a:r>
            <a:r>
              <a:rPr lang="en-US" dirty="0" smtClean="0">
                <a:solidFill>
                  <a:schemeClr val="tx2"/>
                </a:solidFill>
                <a:hlinkClick r:id="rId5"/>
              </a:rPr>
              <a:t>jimmy.l.garrison.civ@mail.mil</a:t>
            </a:r>
            <a:r>
              <a:rPr lang="en-US" dirty="0" smtClean="0"/>
              <a:t> 580-442-3976</a:t>
            </a:r>
          </a:p>
          <a:p>
            <a:pPr lvl="1"/>
            <a:r>
              <a:rPr lang="en-US" b="0" dirty="0" smtClean="0"/>
              <a:t>Formal requests for support will be forwarded to Chief of Current Ops</a:t>
            </a:r>
          </a:p>
          <a:p>
            <a:pPr lvl="1"/>
            <a:r>
              <a:rPr lang="en-US" b="0" dirty="0" smtClean="0"/>
              <a:t>Future actions are to establish </a:t>
            </a:r>
            <a:r>
              <a:rPr lang="en-US" b="0" dirty="0" err="1" smtClean="0"/>
              <a:t>MoA’s</a:t>
            </a:r>
            <a:r>
              <a:rPr lang="en-US" b="0" dirty="0" smtClean="0"/>
              <a:t> between respective organizations</a:t>
            </a:r>
            <a:endParaRPr lang="en-US" b="0" dirty="0"/>
          </a:p>
          <a:p>
            <a:pPr lvl="1"/>
            <a:r>
              <a:rPr lang="en-US" dirty="0" smtClean="0"/>
              <a:t>Existing </a:t>
            </a:r>
            <a:r>
              <a:rPr lang="en-US" dirty="0" err="1" smtClean="0"/>
              <a:t>MoA’s</a:t>
            </a:r>
            <a:r>
              <a:rPr lang="en-US" dirty="0" smtClean="0"/>
              <a:t>  </a:t>
            </a:r>
          </a:p>
          <a:p>
            <a:pPr lvl="2"/>
            <a:r>
              <a:rPr lang="en-US" b="0" dirty="0" smtClean="0"/>
              <a:t>97 SFS and Ft Sill Regional Confinement Facility</a:t>
            </a:r>
          </a:p>
          <a:p>
            <a:pPr lvl="2"/>
            <a:r>
              <a:rPr lang="en-US" b="0" dirty="0" smtClean="0"/>
              <a:t>97 MDG Group and US Army Med </a:t>
            </a:r>
            <a:r>
              <a:rPr lang="en-US" b="0" dirty="0" err="1" smtClean="0"/>
              <a:t>Dept</a:t>
            </a:r>
            <a:r>
              <a:rPr lang="en-US" b="0" dirty="0" smtClean="0"/>
              <a:t> Activity (USAMEDDAC) Ft Sill</a:t>
            </a:r>
          </a:p>
          <a:p>
            <a:pPr lvl="2"/>
            <a:endParaRPr lang="en-US" dirty="0" smtClean="0"/>
          </a:p>
        </p:txBody>
      </p:sp>
    </p:spTree>
    <p:extLst>
      <p:ext uri="{BB962C8B-B14F-4D97-AF65-F5344CB8AC3E}">
        <p14:creationId xmlns:p14="http://schemas.microsoft.com/office/powerpoint/2010/main" val="35844585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Shelter Intent</a:t>
            </a:r>
            <a:endParaRPr lang="en-US" dirty="0"/>
          </a:p>
        </p:txBody>
      </p:sp>
      <p:sp>
        <p:nvSpPr>
          <p:cNvPr id="3" name="Content Placeholder 2"/>
          <p:cNvSpPr>
            <a:spLocks noGrp="1"/>
          </p:cNvSpPr>
          <p:nvPr>
            <p:ph idx="1"/>
          </p:nvPr>
        </p:nvSpPr>
        <p:spPr/>
        <p:txBody>
          <a:bodyPr/>
          <a:lstStyle/>
          <a:p>
            <a:r>
              <a:rPr lang="en-US" b="0" dirty="0" smtClean="0"/>
              <a:t>The purpose of a </a:t>
            </a:r>
            <a:r>
              <a:rPr lang="en-US" dirty="0" smtClean="0"/>
              <a:t>Mass Care Shelter </a:t>
            </a:r>
            <a:r>
              <a:rPr lang="en-US" b="0" dirty="0" smtClean="0"/>
              <a:t>is to provide </a:t>
            </a:r>
            <a:r>
              <a:rPr lang="en-US" b="0" u="sng" dirty="0" smtClean="0"/>
              <a:t>emergency short term shelter</a:t>
            </a:r>
            <a:r>
              <a:rPr lang="en-US" b="0" dirty="0" smtClean="0"/>
              <a:t> for displaced personnel </a:t>
            </a:r>
            <a:r>
              <a:rPr lang="en-US" b="0" u="sng" dirty="0" smtClean="0"/>
              <a:t>while either the cause for displacement is resolved or longer term shelter is secured</a:t>
            </a:r>
            <a:r>
              <a:rPr lang="en-US" b="0" dirty="0" smtClean="0"/>
              <a:t>.</a:t>
            </a:r>
          </a:p>
          <a:p>
            <a:endParaRPr lang="en-US" b="0" dirty="0" smtClean="0"/>
          </a:p>
          <a:p>
            <a:r>
              <a:rPr lang="en-US" b="0" dirty="0" smtClean="0"/>
              <a:t>It is intended to provide basic needs such as shelter from outdoor elements, a secure place to sleep, and an adequate means of maintaining personal hygiene.  </a:t>
            </a:r>
          </a:p>
          <a:p>
            <a:endParaRPr lang="en-US" b="0" dirty="0" smtClean="0"/>
          </a:p>
          <a:p>
            <a:r>
              <a:rPr lang="en-US" b="0" dirty="0" smtClean="0"/>
              <a:t>Expected duration of stay is not to exceed 72 hours.</a:t>
            </a:r>
          </a:p>
          <a:p>
            <a:endParaRPr lang="en-US" b="0" dirty="0" smtClean="0"/>
          </a:p>
          <a:p>
            <a:r>
              <a:rPr lang="en-US" b="0" dirty="0" smtClean="0"/>
              <a:t>“Creature comforts” (privacy, space, entertainment, mattresses, etc.) are not expected.</a:t>
            </a:r>
          </a:p>
          <a:p>
            <a:endParaRPr lang="en-US" b="0" dirty="0" smtClean="0"/>
          </a:p>
          <a:p>
            <a:r>
              <a:rPr lang="en-US" b="0" dirty="0" smtClean="0"/>
              <a:t>Pets are not allowed.</a:t>
            </a:r>
            <a:endParaRPr lang="en-US" b="0" dirty="0"/>
          </a:p>
        </p:txBody>
      </p:sp>
    </p:spTree>
    <p:extLst>
      <p:ext uri="{BB962C8B-B14F-4D97-AF65-F5344CB8AC3E}">
        <p14:creationId xmlns:p14="http://schemas.microsoft.com/office/powerpoint/2010/main" val="35476036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Activation Trigger Points</a:t>
            </a:r>
            <a:endParaRPr lang="en-US" dirty="0"/>
          </a:p>
        </p:txBody>
      </p:sp>
      <p:sp>
        <p:nvSpPr>
          <p:cNvPr id="3" name="Content Placeholder 2"/>
          <p:cNvSpPr>
            <a:spLocks noGrp="1"/>
          </p:cNvSpPr>
          <p:nvPr>
            <p:ph idx="1"/>
          </p:nvPr>
        </p:nvSpPr>
        <p:spPr>
          <a:xfrm>
            <a:off x="213663" y="1159328"/>
            <a:ext cx="11377083" cy="4993277"/>
          </a:xfrm>
        </p:spPr>
        <p:txBody>
          <a:bodyPr/>
          <a:lstStyle/>
          <a:p>
            <a:pPr marL="0" indent="0">
              <a:buNone/>
            </a:pPr>
            <a:r>
              <a:rPr lang="en-US" u="sng" dirty="0" smtClean="0"/>
              <a:t>Numerous Personnel </a:t>
            </a:r>
            <a:r>
              <a:rPr lang="en-US" u="sng" dirty="0"/>
              <a:t>Displaced from homes</a:t>
            </a:r>
          </a:p>
          <a:p>
            <a:pPr lvl="1"/>
            <a:r>
              <a:rPr lang="en-US" b="0" dirty="0"/>
              <a:t>Tornado</a:t>
            </a:r>
          </a:p>
          <a:p>
            <a:pPr lvl="1"/>
            <a:r>
              <a:rPr lang="en-US" b="0" dirty="0"/>
              <a:t>Flood</a:t>
            </a:r>
          </a:p>
          <a:p>
            <a:pPr lvl="1"/>
            <a:r>
              <a:rPr lang="en-US" b="0" dirty="0" err="1"/>
              <a:t>etc</a:t>
            </a:r>
            <a:endParaRPr lang="en-US" b="0" dirty="0"/>
          </a:p>
          <a:p>
            <a:endParaRPr lang="en-US" u="sng" dirty="0"/>
          </a:p>
          <a:p>
            <a:endParaRPr lang="en-US" u="sng" dirty="0" smtClean="0"/>
          </a:p>
          <a:p>
            <a:pPr marL="0" indent="0">
              <a:buNone/>
            </a:pPr>
            <a:r>
              <a:rPr lang="en-US" u="sng" dirty="0" smtClean="0"/>
              <a:t>Sustained Utility Outage</a:t>
            </a:r>
            <a:r>
              <a:rPr lang="en-US" b="0" dirty="0" smtClean="0"/>
              <a:t> (24 </a:t>
            </a:r>
            <a:r>
              <a:rPr lang="en-US" b="0" dirty="0" err="1" smtClean="0"/>
              <a:t>hrs</a:t>
            </a:r>
            <a:r>
              <a:rPr lang="en-US" b="0" dirty="0" smtClean="0"/>
              <a:t> or greater with no water, internal temps below 50F or above 90F)</a:t>
            </a:r>
            <a:endParaRPr lang="en-US" u="sng" dirty="0" smtClean="0"/>
          </a:p>
          <a:p>
            <a:pPr lvl="1"/>
            <a:r>
              <a:rPr lang="en-US" b="0" dirty="0" smtClean="0"/>
              <a:t>Ice Storm</a:t>
            </a:r>
          </a:p>
          <a:p>
            <a:pPr lvl="1"/>
            <a:r>
              <a:rPr lang="en-US" b="0" dirty="0" smtClean="0"/>
              <a:t>Wind Event</a:t>
            </a:r>
          </a:p>
          <a:p>
            <a:pPr lvl="1"/>
            <a:r>
              <a:rPr lang="en-US" b="0" dirty="0" smtClean="0"/>
              <a:t>System Failure</a:t>
            </a:r>
          </a:p>
          <a:p>
            <a:pPr lvl="1"/>
            <a:r>
              <a:rPr lang="en-US" b="0" dirty="0" err="1" smtClean="0"/>
              <a:t>etc</a:t>
            </a:r>
            <a:endParaRPr lang="en-US" b="0" dirty="0" smtClean="0"/>
          </a:p>
          <a:p>
            <a:endParaRPr lang="en-US" dirty="0"/>
          </a:p>
        </p:txBody>
      </p:sp>
    </p:spTree>
    <p:extLst>
      <p:ext uri="{BB962C8B-B14F-4D97-AF65-F5344CB8AC3E}">
        <p14:creationId xmlns:p14="http://schemas.microsoft.com/office/powerpoint/2010/main" val="23842235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67" y="0"/>
            <a:ext cx="10363200" cy="1041400"/>
          </a:xfrm>
        </p:spPr>
        <p:txBody>
          <a:bodyPr/>
          <a:lstStyle/>
          <a:p>
            <a:r>
              <a:rPr lang="en-US" dirty="0" smtClean="0"/>
              <a:t>Activation Authority</a:t>
            </a:r>
            <a:endParaRPr lang="en-US" dirty="0"/>
          </a:p>
        </p:txBody>
      </p:sp>
      <p:sp>
        <p:nvSpPr>
          <p:cNvPr id="3" name="Content Placeholder 2"/>
          <p:cNvSpPr>
            <a:spLocks noGrp="1"/>
          </p:cNvSpPr>
          <p:nvPr>
            <p:ph idx="1"/>
          </p:nvPr>
        </p:nvSpPr>
        <p:spPr>
          <a:xfrm>
            <a:off x="383480" y="1285424"/>
            <a:ext cx="11377083" cy="4115373"/>
          </a:xfrm>
        </p:spPr>
        <p:txBody>
          <a:bodyPr/>
          <a:lstStyle/>
          <a:p>
            <a:r>
              <a:rPr lang="en-US" dirty="0" smtClean="0"/>
              <a:t>Primary Authority: </a:t>
            </a:r>
            <a:r>
              <a:rPr lang="en-US" b="0" dirty="0" smtClean="0"/>
              <a:t>97 AMW/CC or 97 AMW/CD</a:t>
            </a:r>
          </a:p>
          <a:p>
            <a:pPr marL="0" indent="0">
              <a:buNone/>
            </a:pPr>
            <a:endParaRPr lang="en-US" dirty="0" smtClean="0"/>
          </a:p>
          <a:p>
            <a:r>
              <a:rPr lang="en-US" dirty="0" smtClean="0"/>
              <a:t>Delegated Authority: </a:t>
            </a:r>
            <a:r>
              <a:rPr lang="en-US" b="0" dirty="0" smtClean="0"/>
              <a:t>97 MSG/CC or 97 MSG/CD</a:t>
            </a:r>
          </a:p>
          <a:p>
            <a:endParaRPr lang="en-US" dirty="0"/>
          </a:p>
          <a:p>
            <a:r>
              <a:rPr lang="en-US" dirty="0" smtClean="0"/>
              <a:t>Shelter Priority:  </a:t>
            </a:r>
            <a:r>
              <a:rPr lang="en-US" b="0" dirty="0" err="1" smtClean="0"/>
              <a:t>Bldg</a:t>
            </a:r>
            <a:r>
              <a:rPr lang="en-US" b="0" dirty="0" smtClean="0"/>
              <a:t> 46 MDG Clinic</a:t>
            </a:r>
            <a:r>
              <a:rPr lang="en-US" b="0" dirty="0"/>
              <a:t> </a:t>
            </a:r>
            <a:endParaRPr lang="en-US" b="0" dirty="0" smtClean="0"/>
          </a:p>
          <a:p>
            <a:pPr marL="207962" lvl="1" indent="0">
              <a:buNone/>
            </a:pPr>
            <a:r>
              <a:rPr lang="en-US" b="0" dirty="0"/>
              <a:t>	</a:t>
            </a:r>
            <a:r>
              <a:rPr lang="en-US" b="0" dirty="0" smtClean="0"/>
              <a:t>	      </a:t>
            </a:r>
            <a:r>
              <a:rPr lang="en-US" b="0" dirty="0" err="1"/>
              <a:t>Bldg</a:t>
            </a:r>
            <a:r>
              <a:rPr lang="en-US" b="0" dirty="0"/>
              <a:t> 156 Fitness Center</a:t>
            </a:r>
          </a:p>
          <a:p>
            <a:pPr marL="207962" lvl="1" indent="0">
              <a:buNone/>
            </a:pPr>
            <a:r>
              <a:rPr lang="en-US" b="0" dirty="0"/>
              <a:t>                            </a:t>
            </a:r>
            <a:r>
              <a:rPr lang="en-US" b="0" dirty="0" smtClean="0"/>
              <a:t> </a:t>
            </a:r>
            <a:r>
              <a:rPr lang="en-US" b="0" dirty="0" err="1" smtClean="0"/>
              <a:t>Bldg</a:t>
            </a:r>
            <a:r>
              <a:rPr lang="en-US" b="0" dirty="0" smtClean="0"/>
              <a:t> </a:t>
            </a:r>
            <a:r>
              <a:rPr lang="en-US" b="0" dirty="0"/>
              <a:t>369 IPE</a:t>
            </a:r>
          </a:p>
          <a:p>
            <a:pPr lvl="3"/>
            <a:r>
              <a:rPr lang="en-US" dirty="0" smtClean="0"/>
              <a:t>		</a:t>
            </a:r>
          </a:p>
          <a:p>
            <a:r>
              <a:rPr lang="en-US" b="0" dirty="0" smtClean="0"/>
              <a:t>Shelter priority can be adjusted due to the </a:t>
            </a:r>
            <a:r>
              <a:rPr lang="en-US" b="0" u="sng" dirty="0" smtClean="0"/>
              <a:t>status of facilities</a:t>
            </a:r>
            <a:r>
              <a:rPr lang="en-US" b="0" dirty="0" smtClean="0"/>
              <a:t>, </a:t>
            </a:r>
            <a:r>
              <a:rPr lang="en-US" b="0" u="sng" dirty="0" smtClean="0"/>
              <a:t>expected duration</a:t>
            </a:r>
            <a:r>
              <a:rPr lang="en-US" b="0" dirty="0" smtClean="0"/>
              <a:t>, </a:t>
            </a:r>
            <a:r>
              <a:rPr lang="en-US" b="0" u="sng" dirty="0" smtClean="0"/>
              <a:t># of personnel who require shelter</a:t>
            </a:r>
            <a:r>
              <a:rPr lang="en-US" b="0" dirty="0" smtClean="0"/>
              <a:t>, or </a:t>
            </a:r>
            <a:r>
              <a:rPr lang="en-US" b="0" u="sng" dirty="0" smtClean="0"/>
              <a:t>any additional circumstances</a:t>
            </a:r>
            <a:r>
              <a:rPr lang="en-US" b="0" dirty="0" smtClean="0"/>
              <a:t>.</a:t>
            </a:r>
          </a:p>
          <a:p>
            <a:pPr marL="207962" lvl="1" indent="0">
              <a:buNone/>
            </a:pPr>
            <a:r>
              <a:rPr lang="en-US" dirty="0"/>
              <a:t> </a:t>
            </a:r>
            <a:r>
              <a:rPr lang="en-US" dirty="0" smtClean="0"/>
              <a:t>                           </a:t>
            </a:r>
          </a:p>
        </p:txBody>
      </p:sp>
    </p:spTree>
    <p:extLst>
      <p:ext uri="{BB962C8B-B14F-4D97-AF65-F5344CB8AC3E}">
        <p14:creationId xmlns:p14="http://schemas.microsoft.com/office/powerpoint/2010/main" val="3070930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smtClean="0"/>
              <a:t>Shelter Prioritization</a:t>
            </a:r>
            <a:endParaRPr lang="en-US" dirty="0"/>
          </a:p>
        </p:txBody>
      </p:sp>
      <p:sp>
        <p:nvSpPr>
          <p:cNvPr id="3" name="Content Placeholder 2"/>
          <p:cNvSpPr>
            <a:spLocks noGrp="1"/>
          </p:cNvSpPr>
          <p:nvPr>
            <p:ph idx="1"/>
          </p:nvPr>
        </p:nvSpPr>
        <p:spPr>
          <a:xfrm>
            <a:off x="222069" y="1154794"/>
            <a:ext cx="11704320" cy="5036999"/>
          </a:xfrm>
        </p:spPr>
        <p:txBody>
          <a:bodyPr/>
          <a:lstStyle/>
          <a:p>
            <a:pPr marL="0" indent="0">
              <a:buNone/>
            </a:pPr>
            <a:r>
              <a:rPr lang="en-US" u="sng" dirty="0" smtClean="0"/>
              <a:t>Primary Shelter 46 (MDG)</a:t>
            </a:r>
          </a:p>
          <a:p>
            <a:pPr lvl="1"/>
            <a:r>
              <a:rPr lang="en-US" sz="1600" b="0" dirty="0" smtClean="0"/>
              <a:t>Cots in place</a:t>
            </a:r>
          </a:p>
          <a:p>
            <a:pPr lvl="1"/>
            <a:r>
              <a:rPr lang="en-US" sz="1600" b="0" dirty="0" smtClean="0"/>
              <a:t>Adequate restrooms &amp; shower facilities</a:t>
            </a:r>
          </a:p>
          <a:p>
            <a:pPr lvl="1"/>
            <a:r>
              <a:rPr lang="en-US" sz="1600" b="0" dirty="0" smtClean="0"/>
              <a:t>Activation causes minimal mission impact</a:t>
            </a:r>
          </a:p>
          <a:p>
            <a:pPr lvl="1"/>
            <a:r>
              <a:rPr lang="en-US" sz="1600" b="0" dirty="0" smtClean="0"/>
              <a:t>Back-up power is available</a:t>
            </a:r>
          </a:p>
          <a:p>
            <a:pPr lvl="1"/>
            <a:r>
              <a:rPr lang="en-US" sz="1600" b="0" dirty="0" smtClean="0"/>
              <a:t>Dedicated access</a:t>
            </a:r>
          </a:p>
          <a:p>
            <a:pPr marL="0" indent="0">
              <a:buNone/>
            </a:pPr>
            <a:endParaRPr lang="en-US" sz="1600" dirty="0" smtClean="0"/>
          </a:p>
          <a:p>
            <a:pPr marL="0" indent="0">
              <a:buNone/>
            </a:pPr>
            <a:r>
              <a:rPr lang="en-US" u="sng" dirty="0" smtClean="0"/>
              <a:t>Shelter Alternatives</a:t>
            </a:r>
          </a:p>
          <a:p>
            <a:pPr lvl="1"/>
            <a:r>
              <a:rPr lang="en-US" sz="1600" b="0" dirty="0" smtClean="0"/>
              <a:t>2</a:t>
            </a:r>
            <a:r>
              <a:rPr lang="en-US" sz="1600" b="0" baseline="30000" dirty="0" smtClean="0"/>
              <a:t>nd</a:t>
            </a:r>
            <a:r>
              <a:rPr lang="en-US" sz="1600" b="0" dirty="0" smtClean="0"/>
              <a:t> Priority </a:t>
            </a:r>
            <a:r>
              <a:rPr lang="en-US" sz="1600" b="0" dirty="0" err="1" smtClean="0"/>
              <a:t>Bldg</a:t>
            </a:r>
            <a:r>
              <a:rPr lang="en-US" sz="1600" b="0" dirty="0" smtClean="0"/>
              <a:t> 156 (FSS) … </a:t>
            </a:r>
            <a:r>
              <a:rPr lang="en-US" sz="1600" b="0" u="sng" dirty="0"/>
              <a:t>no backup power capability</a:t>
            </a:r>
            <a:r>
              <a:rPr lang="en-US" sz="1600" b="0" dirty="0"/>
              <a:t>, but adequate space for restrooms and showers. </a:t>
            </a:r>
            <a:endParaRPr lang="en-US" sz="1600" b="0" dirty="0" smtClean="0"/>
          </a:p>
          <a:p>
            <a:pPr lvl="1"/>
            <a:r>
              <a:rPr lang="en-US" sz="1600" b="0" dirty="0" smtClean="0"/>
              <a:t>3</a:t>
            </a:r>
            <a:r>
              <a:rPr lang="en-US" sz="1600" b="0" baseline="30000" dirty="0" smtClean="0"/>
              <a:t>rd</a:t>
            </a:r>
            <a:r>
              <a:rPr lang="en-US" sz="1600" b="0" dirty="0" smtClean="0"/>
              <a:t> Priority </a:t>
            </a:r>
            <a:r>
              <a:rPr lang="en-US" sz="1600" b="0" dirty="0" err="1" smtClean="0"/>
              <a:t>Bldg</a:t>
            </a:r>
            <a:r>
              <a:rPr lang="en-US" sz="1600" b="0" dirty="0" smtClean="0"/>
              <a:t> 369 (LRS</a:t>
            </a:r>
            <a:r>
              <a:rPr lang="en-US" sz="1600" b="0" dirty="0"/>
              <a:t>) … has backup power, but </a:t>
            </a:r>
            <a:r>
              <a:rPr lang="en-US" sz="1600" b="0" u="sng" dirty="0"/>
              <a:t>does not have adequate restroom and shower capabilities</a:t>
            </a:r>
            <a:endParaRPr lang="en-US" sz="1600" b="0" dirty="0" smtClean="0"/>
          </a:p>
          <a:p>
            <a:pPr marL="0" indent="0">
              <a:buNone/>
            </a:pPr>
            <a:endParaRPr lang="en-US" sz="1600" dirty="0"/>
          </a:p>
          <a:p>
            <a:pPr marL="0" indent="0">
              <a:buNone/>
            </a:pPr>
            <a:endParaRPr lang="en-US" sz="1600" b="0" dirty="0"/>
          </a:p>
          <a:p>
            <a:pPr marL="0" indent="0">
              <a:buNone/>
            </a:pPr>
            <a:endParaRPr lang="en-US" sz="1600" b="0" dirty="0"/>
          </a:p>
          <a:p>
            <a:pPr marL="0" indent="0">
              <a:buNone/>
            </a:pPr>
            <a:r>
              <a:rPr lang="en-US" sz="1600" dirty="0" smtClean="0"/>
              <a:t>Note</a:t>
            </a:r>
            <a:r>
              <a:rPr lang="en-US" sz="1600" b="0" dirty="0"/>
              <a:t>: Each unit commander owning a facility housing a peacetime shelter (97 HCOS, 97 FSS, and 97 LRS) will assign a point of contact </a:t>
            </a:r>
            <a:r>
              <a:rPr lang="en-US" sz="1600" b="0" dirty="0" smtClean="0"/>
              <a:t>(e.g., Facility Manager</a:t>
            </a:r>
            <a:r>
              <a:rPr lang="en-US" sz="1600" b="0" dirty="0"/>
              <a:t>, EM </a:t>
            </a:r>
            <a:r>
              <a:rPr lang="en-US" sz="1600" b="0" dirty="0" smtClean="0"/>
              <a:t>Rep) </a:t>
            </a:r>
            <a:r>
              <a:rPr lang="en-US" sz="1600" b="0" dirty="0"/>
              <a:t>to provide support to </a:t>
            </a:r>
            <a:r>
              <a:rPr lang="en-US" sz="1600" b="0" dirty="0" smtClean="0"/>
              <a:t>the Shelter Management Team as </a:t>
            </a:r>
            <a:r>
              <a:rPr lang="en-US" sz="1600" b="0" dirty="0"/>
              <a:t>needed.</a:t>
            </a:r>
          </a:p>
          <a:p>
            <a:pPr marL="207962" lvl="1" indent="0">
              <a:buNone/>
            </a:pPr>
            <a:endParaRPr lang="en-US" sz="1600" b="0" dirty="0" smtClean="0"/>
          </a:p>
        </p:txBody>
      </p:sp>
    </p:spTree>
    <p:extLst>
      <p:ext uri="{BB962C8B-B14F-4D97-AF65-F5344CB8AC3E}">
        <p14:creationId xmlns:p14="http://schemas.microsoft.com/office/powerpoint/2010/main" val="23507437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a:t>Key Info</a:t>
            </a:r>
            <a:br>
              <a:rPr lang="en-US" dirty="0"/>
            </a:br>
            <a:r>
              <a:rPr lang="en-US" sz="1800" dirty="0" err="1"/>
              <a:t>Bldg</a:t>
            </a:r>
            <a:r>
              <a:rPr lang="en-US" sz="1800" dirty="0"/>
              <a:t> </a:t>
            </a:r>
            <a:r>
              <a:rPr lang="en-US" sz="1800" dirty="0" smtClean="0"/>
              <a:t>46 – Med Clinic Shelter</a:t>
            </a:r>
            <a:endParaRPr lang="en-US" sz="1800" dirty="0"/>
          </a:p>
        </p:txBody>
      </p:sp>
      <p:sp>
        <p:nvSpPr>
          <p:cNvPr id="3" name="Content Placeholder 2"/>
          <p:cNvSpPr>
            <a:spLocks noGrp="1"/>
          </p:cNvSpPr>
          <p:nvPr>
            <p:ph sz="half" idx="1"/>
          </p:nvPr>
        </p:nvSpPr>
        <p:spPr>
          <a:xfrm>
            <a:off x="306177" y="1371601"/>
            <a:ext cx="5815223" cy="4555076"/>
          </a:xfrm>
        </p:spPr>
        <p:txBody>
          <a:bodyPr/>
          <a:lstStyle/>
          <a:p>
            <a:pPr marL="0" indent="0">
              <a:buNone/>
            </a:pPr>
            <a:r>
              <a:rPr lang="en-US" dirty="0" smtClean="0"/>
              <a:t>Facility Leadership: </a:t>
            </a:r>
            <a:r>
              <a:rPr lang="en-US" b="0" dirty="0" smtClean="0"/>
              <a:t>Lt Col Keeley</a:t>
            </a:r>
          </a:p>
          <a:p>
            <a:pPr marL="0" indent="0">
              <a:buNone/>
            </a:pPr>
            <a:r>
              <a:rPr lang="en-US" dirty="0" smtClean="0"/>
              <a:t>Facility POCs: </a:t>
            </a:r>
            <a:r>
              <a:rPr lang="en-US" b="0" dirty="0" smtClean="0"/>
              <a:t>Capt Hayes / Todd Brown</a:t>
            </a:r>
          </a:p>
          <a:p>
            <a:pPr marL="0" indent="0">
              <a:buNone/>
            </a:pPr>
            <a:r>
              <a:rPr lang="en-US" dirty="0" smtClean="0"/>
              <a:t>Capacity: </a:t>
            </a:r>
            <a:r>
              <a:rPr lang="en-US" b="0" dirty="0" smtClean="0"/>
              <a:t>158</a:t>
            </a:r>
          </a:p>
          <a:p>
            <a:pPr marL="0" indent="0">
              <a:buNone/>
            </a:pPr>
            <a:r>
              <a:rPr lang="en-US" dirty="0" smtClean="0"/>
              <a:t>Supplies in Place: </a:t>
            </a:r>
            <a:r>
              <a:rPr lang="en-US" b="0" dirty="0" smtClean="0"/>
              <a:t>115 Cots</a:t>
            </a:r>
          </a:p>
          <a:p>
            <a:pPr marL="0" indent="0">
              <a:buNone/>
            </a:pPr>
            <a:r>
              <a:rPr lang="en-US" dirty="0" smtClean="0"/>
              <a:t>Supplies needed to activate: </a:t>
            </a:r>
            <a:r>
              <a:rPr lang="en-US" b="0" dirty="0" smtClean="0"/>
              <a:t>Sleeping Bags</a:t>
            </a:r>
          </a:p>
          <a:p>
            <a:pPr marL="0" indent="0">
              <a:buNone/>
            </a:pPr>
            <a:r>
              <a:rPr lang="en-US" dirty="0"/>
              <a:t>Facility </a:t>
            </a:r>
            <a:r>
              <a:rPr lang="en-US" dirty="0" smtClean="0"/>
              <a:t>Improvements Needed:</a:t>
            </a:r>
            <a:endParaRPr lang="en-US" dirty="0"/>
          </a:p>
          <a:p>
            <a:pPr lvl="1"/>
            <a:r>
              <a:rPr lang="en-US" sz="1600" b="0" dirty="0"/>
              <a:t>MOA between CES &amp; </a:t>
            </a:r>
            <a:r>
              <a:rPr lang="en-US" sz="1600" b="0" dirty="0" smtClean="0"/>
              <a:t>HCOS (in draft / coordination)</a:t>
            </a:r>
            <a:endParaRPr lang="en-US" sz="1600" b="0" dirty="0"/>
          </a:p>
          <a:p>
            <a:pPr lvl="1"/>
            <a:r>
              <a:rPr lang="en-US" sz="1600" b="0" dirty="0"/>
              <a:t>Safety Lighting</a:t>
            </a:r>
          </a:p>
          <a:p>
            <a:pPr lvl="1"/>
            <a:r>
              <a:rPr lang="en-US" sz="1600" b="0" dirty="0"/>
              <a:t>Exterior signage directing personnel towards access point</a:t>
            </a:r>
          </a:p>
          <a:p>
            <a:pPr lvl="1"/>
            <a:r>
              <a:rPr lang="en-US" sz="1600" b="0" dirty="0"/>
              <a:t>Aux generator </a:t>
            </a:r>
            <a:r>
              <a:rPr lang="en-US" sz="1600" b="0" dirty="0" smtClean="0"/>
              <a:t>hook-up</a:t>
            </a:r>
            <a:endParaRPr lang="en-US" b="0" dirty="0" smtClean="0"/>
          </a:p>
          <a:p>
            <a:pPr marL="0" indent="0">
              <a:buNone/>
            </a:pPr>
            <a:r>
              <a:rPr lang="en-US" dirty="0" smtClean="0"/>
              <a:t>Nice to Have: </a:t>
            </a:r>
          </a:p>
          <a:p>
            <a:pPr lvl="1"/>
            <a:r>
              <a:rPr lang="en-US" sz="1600" b="0" dirty="0" smtClean="0"/>
              <a:t>Portable privacy walls, Refrigerator, Bottle Fill Station, Wi-Fi, specialty kitchen, charging dock ports, computer</a:t>
            </a:r>
          </a:p>
          <a:p>
            <a:pPr marL="0" indent="0">
              <a:buNone/>
            </a:pPr>
            <a:endParaRPr lang="en-US" b="0" dirty="0" smtClean="0"/>
          </a:p>
          <a:p>
            <a:pPr marL="207962" lvl="1" indent="0">
              <a:buNone/>
            </a:pPr>
            <a:endParaRPr lang="en-US" sz="1600" b="0" dirty="0" smtClean="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841323488"/>
              </p:ext>
            </p:extLst>
          </p:nvPr>
        </p:nvGraphicFramePr>
        <p:xfrm>
          <a:off x="6209212" y="1364778"/>
          <a:ext cx="5982788" cy="4555076"/>
        </p:xfrm>
        <a:graphic>
          <a:graphicData uri="http://schemas.openxmlformats.org/presentationml/2006/ole">
            <mc:AlternateContent xmlns:mc="http://schemas.openxmlformats.org/markup-compatibility/2006">
              <mc:Choice xmlns:v="urn:schemas-microsoft-com:vml" Requires="v">
                <p:oleObj spid="_x0000_s5170" name="Acrobat Document" r:id="rId3" imgW="24688684" imgH="16459084" progId="Acrobat.Document.DC">
                  <p:embed/>
                </p:oleObj>
              </mc:Choice>
              <mc:Fallback>
                <p:oleObj name="Acrobat Document" r:id="rId3" imgW="24688684" imgH="16459084" progId="Acrobat.Document.DC">
                  <p:embed/>
                  <p:pic>
                    <p:nvPicPr>
                      <p:cNvPr id="4" name="Object 3"/>
                      <p:cNvPicPr/>
                      <p:nvPr/>
                    </p:nvPicPr>
                    <p:blipFill>
                      <a:blip r:embed="rId4"/>
                      <a:stretch>
                        <a:fillRect/>
                      </a:stretch>
                    </p:blipFill>
                    <p:spPr>
                      <a:xfrm>
                        <a:off x="6209212" y="1364778"/>
                        <a:ext cx="5982788" cy="4555076"/>
                      </a:xfrm>
                      <a:prstGeom prst="rect">
                        <a:avLst/>
                      </a:prstGeom>
                    </p:spPr>
                  </p:pic>
                </p:oleObj>
              </mc:Fallback>
            </mc:AlternateContent>
          </a:graphicData>
        </a:graphic>
      </p:graphicFrame>
    </p:spTree>
    <p:extLst>
      <p:ext uri="{BB962C8B-B14F-4D97-AF65-F5344CB8AC3E}">
        <p14:creationId xmlns:p14="http://schemas.microsoft.com/office/powerpoint/2010/main" val="12154530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a:t>Key Info</a:t>
            </a:r>
            <a:br>
              <a:rPr lang="en-US" dirty="0"/>
            </a:br>
            <a:r>
              <a:rPr lang="en-US" sz="1800" dirty="0" err="1"/>
              <a:t>Bldg</a:t>
            </a:r>
            <a:r>
              <a:rPr lang="en-US" sz="1800" dirty="0"/>
              <a:t> </a:t>
            </a:r>
            <a:r>
              <a:rPr lang="en-US" sz="1800" dirty="0" smtClean="0"/>
              <a:t>156 </a:t>
            </a:r>
            <a:r>
              <a:rPr lang="en-US" sz="1800" dirty="0"/>
              <a:t>– </a:t>
            </a:r>
            <a:r>
              <a:rPr lang="en-US" sz="1800" dirty="0" smtClean="0"/>
              <a:t>Fitness Center Shelter</a:t>
            </a:r>
            <a:endParaRPr lang="en-US" sz="1800" dirty="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1080299006"/>
              </p:ext>
            </p:extLst>
          </p:nvPr>
        </p:nvGraphicFramePr>
        <p:xfrm>
          <a:off x="5765074" y="1192500"/>
          <a:ext cx="6426926" cy="4396842"/>
        </p:xfrm>
        <a:graphic>
          <a:graphicData uri="http://schemas.openxmlformats.org/presentationml/2006/ole">
            <mc:AlternateContent xmlns:mc="http://schemas.openxmlformats.org/markup-compatibility/2006">
              <mc:Choice xmlns:v="urn:schemas-microsoft-com:vml" Requires="v">
                <p:oleObj spid="_x0000_s6193" name="Acrobat Document" r:id="rId3" imgW="24688684" imgH="16459084" progId="Acrobat.Document.DC">
                  <p:embed/>
                </p:oleObj>
              </mc:Choice>
              <mc:Fallback>
                <p:oleObj name="Acrobat Document" r:id="rId3" imgW="24688684" imgH="16459084" progId="Acrobat.Document.DC">
                  <p:embed/>
                  <p:pic>
                    <p:nvPicPr>
                      <p:cNvPr id="4" name="Object 3"/>
                      <p:cNvPicPr/>
                      <p:nvPr/>
                    </p:nvPicPr>
                    <p:blipFill>
                      <a:blip r:embed="rId4"/>
                      <a:stretch>
                        <a:fillRect/>
                      </a:stretch>
                    </p:blipFill>
                    <p:spPr>
                      <a:xfrm>
                        <a:off x="5765074" y="1192500"/>
                        <a:ext cx="6426926" cy="4396842"/>
                      </a:xfrm>
                      <a:prstGeom prst="rect">
                        <a:avLst/>
                      </a:prstGeom>
                    </p:spPr>
                  </p:pic>
                </p:oleObj>
              </mc:Fallback>
            </mc:AlternateContent>
          </a:graphicData>
        </a:graphic>
      </p:graphicFrame>
      <p:sp>
        <p:nvSpPr>
          <p:cNvPr id="3" name="Content Placeholder 2"/>
          <p:cNvSpPr>
            <a:spLocks noGrp="1"/>
          </p:cNvSpPr>
          <p:nvPr>
            <p:ph sz="half" idx="1"/>
          </p:nvPr>
        </p:nvSpPr>
        <p:spPr>
          <a:xfrm>
            <a:off x="346364" y="1298296"/>
            <a:ext cx="5652654" cy="4802253"/>
          </a:xfrm>
        </p:spPr>
        <p:txBody>
          <a:bodyPr/>
          <a:lstStyle/>
          <a:p>
            <a:pPr marL="0" indent="0">
              <a:buNone/>
            </a:pPr>
            <a:r>
              <a:rPr lang="en-US" dirty="0" smtClean="0"/>
              <a:t>Facility Leadership: </a:t>
            </a:r>
            <a:r>
              <a:rPr lang="en-US" b="0" dirty="0" smtClean="0"/>
              <a:t>Maj Ground/Mr. Nathan Covington</a:t>
            </a:r>
          </a:p>
          <a:p>
            <a:pPr marL="0" indent="0">
              <a:buNone/>
            </a:pPr>
            <a:r>
              <a:rPr lang="en-US" dirty="0" smtClean="0"/>
              <a:t>Facility POCs:</a:t>
            </a:r>
            <a:r>
              <a:rPr lang="en-US" b="0" dirty="0" smtClean="0"/>
              <a:t> </a:t>
            </a:r>
            <a:r>
              <a:rPr lang="en-US" b="0" smtClean="0"/>
              <a:t>Mr. Jeremy </a:t>
            </a:r>
            <a:r>
              <a:rPr lang="en-US" b="0" dirty="0" smtClean="0"/>
              <a:t>Stevens/Mr. James Price/Mr. </a:t>
            </a:r>
            <a:r>
              <a:rPr lang="en-US" b="0" dirty="0" err="1" smtClean="0"/>
              <a:t>Krystopher</a:t>
            </a:r>
            <a:r>
              <a:rPr lang="en-US" b="0" dirty="0" smtClean="0"/>
              <a:t> Clarke/ </a:t>
            </a:r>
            <a:r>
              <a:rPr lang="en-US" b="0" dirty="0"/>
              <a:t>MSgt </a:t>
            </a:r>
            <a:r>
              <a:rPr lang="en-US" b="0" dirty="0" err="1" smtClean="0"/>
              <a:t>S.Beil</a:t>
            </a:r>
            <a:endParaRPr lang="en-US" b="0" dirty="0" smtClean="0"/>
          </a:p>
          <a:p>
            <a:pPr marL="0" indent="0">
              <a:buNone/>
            </a:pPr>
            <a:r>
              <a:rPr lang="en-US" dirty="0" smtClean="0"/>
              <a:t>Capacity: </a:t>
            </a:r>
            <a:r>
              <a:rPr lang="en-US" b="0" dirty="0" smtClean="0"/>
              <a:t>250</a:t>
            </a:r>
          </a:p>
          <a:p>
            <a:pPr marL="0" indent="0">
              <a:buNone/>
            </a:pPr>
            <a:r>
              <a:rPr lang="en-US" dirty="0" smtClean="0"/>
              <a:t>Supplies in Place: </a:t>
            </a:r>
            <a:r>
              <a:rPr lang="en-US" b="0" dirty="0" smtClean="0"/>
              <a:t>None</a:t>
            </a:r>
          </a:p>
          <a:p>
            <a:pPr marL="0" indent="0">
              <a:buNone/>
            </a:pPr>
            <a:r>
              <a:rPr lang="en-US" dirty="0" smtClean="0"/>
              <a:t>Supplies needed to activate: </a:t>
            </a:r>
            <a:r>
              <a:rPr lang="en-US" b="0" dirty="0" smtClean="0"/>
              <a:t>Cots &amp; Sleeping Bags</a:t>
            </a:r>
          </a:p>
          <a:p>
            <a:pPr marL="0" indent="0">
              <a:buNone/>
            </a:pPr>
            <a:r>
              <a:rPr lang="en-US" dirty="0"/>
              <a:t>Facility </a:t>
            </a:r>
            <a:r>
              <a:rPr lang="en-US" dirty="0" smtClean="0"/>
              <a:t>Improvements Needed:</a:t>
            </a:r>
          </a:p>
          <a:p>
            <a:pPr lvl="1"/>
            <a:r>
              <a:rPr lang="en-US" sz="1600" b="0" dirty="0" smtClean="0"/>
              <a:t>Repair gymnasium floor in front gym</a:t>
            </a:r>
            <a:endParaRPr lang="en-US" b="0" dirty="0" smtClean="0"/>
          </a:p>
          <a:p>
            <a:pPr marL="0" indent="0">
              <a:buNone/>
            </a:pPr>
            <a:r>
              <a:rPr lang="en-US" dirty="0"/>
              <a:t>Nice to Have: </a:t>
            </a:r>
          </a:p>
          <a:p>
            <a:pPr lvl="1"/>
            <a:r>
              <a:rPr lang="en-US" sz="1600" b="0" dirty="0" smtClean="0"/>
              <a:t>Refrigerator</a:t>
            </a:r>
            <a:endParaRPr lang="en-US" b="0" dirty="0"/>
          </a:p>
        </p:txBody>
      </p:sp>
    </p:spTree>
    <p:extLst>
      <p:ext uri="{BB962C8B-B14F-4D97-AF65-F5344CB8AC3E}">
        <p14:creationId xmlns:p14="http://schemas.microsoft.com/office/powerpoint/2010/main" val="42035628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028700"/>
          </a:xfrm>
        </p:spPr>
        <p:txBody>
          <a:bodyPr/>
          <a:lstStyle/>
          <a:p>
            <a:r>
              <a:rPr lang="en-US" dirty="0"/>
              <a:t>Key Info</a:t>
            </a:r>
            <a:br>
              <a:rPr lang="en-US" dirty="0"/>
            </a:br>
            <a:r>
              <a:rPr lang="en-US" sz="1800" dirty="0" err="1"/>
              <a:t>Bldg</a:t>
            </a:r>
            <a:r>
              <a:rPr lang="en-US" sz="1800" dirty="0"/>
              <a:t> </a:t>
            </a:r>
            <a:r>
              <a:rPr lang="en-US" sz="1800" dirty="0" smtClean="0"/>
              <a:t>369 </a:t>
            </a:r>
            <a:r>
              <a:rPr lang="en-US" sz="1800" dirty="0"/>
              <a:t>– </a:t>
            </a:r>
            <a:r>
              <a:rPr lang="en-US" sz="1800" dirty="0" smtClean="0"/>
              <a:t>LRS IPE Warehouse Shelter</a:t>
            </a:r>
            <a:endParaRPr lang="en-US" sz="1800" dirty="0"/>
          </a:p>
        </p:txBody>
      </p:sp>
      <p:sp>
        <p:nvSpPr>
          <p:cNvPr id="3" name="Content Placeholder 2"/>
          <p:cNvSpPr>
            <a:spLocks noGrp="1"/>
          </p:cNvSpPr>
          <p:nvPr>
            <p:ph sz="half" idx="1"/>
          </p:nvPr>
        </p:nvSpPr>
        <p:spPr>
          <a:xfrm>
            <a:off x="135411" y="1336340"/>
            <a:ext cx="5573057" cy="4628605"/>
          </a:xfrm>
        </p:spPr>
        <p:txBody>
          <a:bodyPr/>
          <a:lstStyle/>
          <a:p>
            <a:pPr marL="0" indent="0">
              <a:buNone/>
            </a:pPr>
            <a:r>
              <a:rPr lang="en-US" dirty="0" smtClean="0"/>
              <a:t>Facility Leadership: </a:t>
            </a:r>
            <a:r>
              <a:rPr lang="en-US" b="0" dirty="0" smtClean="0"/>
              <a:t>Maj Rush</a:t>
            </a:r>
          </a:p>
          <a:p>
            <a:pPr marL="0" indent="0">
              <a:buNone/>
            </a:pPr>
            <a:r>
              <a:rPr lang="en-US" dirty="0" smtClean="0"/>
              <a:t>Facility POCs: </a:t>
            </a:r>
            <a:r>
              <a:rPr lang="en-US" b="0" dirty="0" smtClean="0"/>
              <a:t>TSgt Sutton / MSgt Tester / SSgt </a:t>
            </a:r>
            <a:r>
              <a:rPr lang="en-US" b="0" dirty="0" err="1" smtClean="0"/>
              <a:t>Hillestad</a:t>
            </a:r>
            <a:endParaRPr lang="en-US" b="0" dirty="0" smtClean="0"/>
          </a:p>
          <a:p>
            <a:pPr marL="0" indent="0">
              <a:buNone/>
            </a:pPr>
            <a:r>
              <a:rPr lang="en-US" dirty="0" smtClean="0"/>
              <a:t>Capacity: </a:t>
            </a:r>
            <a:r>
              <a:rPr lang="en-US" b="0" dirty="0" smtClean="0"/>
              <a:t>240</a:t>
            </a:r>
          </a:p>
          <a:p>
            <a:pPr marL="0" indent="0">
              <a:buNone/>
            </a:pPr>
            <a:r>
              <a:rPr lang="en-US" dirty="0" smtClean="0"/>
              <a:t>Supplies in Place: </a:t>
            </a:r>
            <a:r>
              <a:rPr lang="en-US" b="0" dirty="0" smtClean="0"/>
              <a:t>None</a:t>
            </a:r>
          </a:p>
          <a:p>
            <a:pPr marL="0" indent="0">
              <a:buNone/>
            </a:pPr>
            <a:r>
              <a:rPr lang="en-US" dirty="0" smtClean="0"/>
              <a:t>Supplies needed to activate: </a:t>
            </a:r>
            <a:r>
              <a:rPr lang="en-US" b="0" dirty="0" smtClean="0"/>
              <a:t>Cots &amp; Sleeping Bags</a:t>
            </a:r>
          </a:p>
          <a:p>
            <a:pPr marL="0" indent="0">
              <a:buNone/>
            </a:pPr>
            <a:r>
              <a:rPr lang="en-US" dirty="0"/>
              <a:t>Facility </a:t>
            </a:r>
            <a:r>
              <a:rPr lang="en-US" dirty="0" smtClean="0"/>
              <a:t>Improvements Needed:</a:t>
            </a:r>
          </a:p>
          <a:p>
            <a:pPr lvl="1"/>
            <a:r>
              <a:rPr lang="en-US" sz="1600" b="0" dirty="0" smtClean="0"/>
              <a:t>N/A</a:t>
            </a:r>
            <a:endParaRPr lang="en-US" sz="1600" b="0" dirty="0"/>
          </a:p>
          <a:p>
            <a:pPr marL="0" indent="0">
              <a:buNone/>
            </a:pPr>
            <a:r>
              <a:rPr lang="en-US" dirty="0" smtClean="0"/>
              <a:t>Nice </a:t>
            </a:r>
            <a:r>
              <a:rPr lang="en-US" dirty="0"/>
              <a:t>to Have: </a:t>
            </a:r>
          </a:p>
          <a:p>
            <a:pPr lvl="1"/>
            <a:r>
              <a:rPr lang="en-US" sz="1600" b="0" dirty="0"/>
              <a:t>Showers</a:t>
            </a:r>
          </a:p>
          <a:p>
            <a:pPr lvl="1"/>
            <a:r>
              <a:rPr lang="en-US" sz="1600" b="0" dirty="0"/>
              <a:t>Generator powers all rooms in facility</a:t>
            </a:r>
          </a:p>
          <a:p>
            <a:pPr lvl="2"/>
            <a:r>
              <a:rPr lang="en-US" sz="1600" b="0" dirty="0" smtClean="0"/>
              <a:t>Refrigerator, Bottle Fill Station</a:t>
            </a:r>
          </a:p>
          <a:p>
            <a:pPr marL="0" indent="0">
              <a:buNone/>
            </a:pPr>
            <a:endParaRPr lang="en-US" b="0" dirty="0"/>
          </a:p>
          <a:p>
            <a:pPr marL="0" indent="0">
              <a:buNone/>
            </a:pPr>
            <a:endParaRPr lang="en-US" b="0" dirty="0"/>
          </a:p>
        </p:txBody>
      </p:sp>
      <p:graphicFrame>
        <p:nvGraphicFramePr>
          <p:cNvPr id="6" name="Content Placeholder 5"/>
          <p:cNvGraphicFramePr>
            <a:graphicFrameLocks noGrp="1" noChangeAspect="1"/>
          </p:cNvGraphicFramePr>
          <p:nvPr>
            <p:ph sz="half" idx="2"/>
            <p:extLst>
              <p:ext uri="{D42A27DB-BD31-4B8C-83A1-F6EECF244321}">
                <p14:modId xmlns:p14="http://schemas.microsoft.com/office/powerpoint/2010/main" val="2847810008"/>
              </p:ext>
            </p:extLst>
          </p:nvPr>
        </p:nvGraphicFramePr>
        <p:xfrm>
          <a:off x="5708468" y="1237111"/>
          <a:ext cx="6322423" cy="4628605"/>
        </p:xfrm>
        <a:graphic>
          <a:graphicData uri="http://schemas.openxmlformats.org/presentationml/2006/ole">
            <mc:AlternateContent xmlns:mc="http://schemas.openxmlformats.org/markup-compatibility/2006">
              <mc:Choice xmlns:v="urn:schemas-microsoft-com:vml" Requires="v">
                <p:oleObj spid="_x0000_s7215" name="Acrobat Document" r:id="rId3" imgW="24688684" imgH="16459084" progId="Acrobat.Document.DC">
                  <p:embed/>
                </p:oleObj>
              </mc:Choice>
              <mc:Fallback>
                <p:oleObj name="Acrobat Document" r:id="rId3" imgW="24688684" imgH="16459084" progId="Acrobat.Document.DC">
                  <p:embed/>
                  <p:pic>
                    <p:nvPicPr>
                      <p:cNvPr id="4" name="Object 3"/>
                      <p:cNvPicPr/>
                      <p:nvPr/>
                    </p:nvPicPr>
                    <p:blipFill>
                      <a:blip r:embed="rId4"/>
                      <a:stretch>
                        <a:fillRect/>
                      </a:stretch>
                    </p:blipFill>
                    <p:spPr>
                      <a:xfrm>
                        <a:off x="5708468" y="1237111"/>
                        <a:ext cx="6322423" cy="4628605"/>
                      </a:xfrm>
                      <a:prstGeom prst="rect">
                        <a:avLst/>
                      </a:prstGeom>
                    </p:spPr>
                  </p:pic>
                </p:oleObj>
              </mc:Fallback>
            </mc:AlternateContent>
          </a:graphicData>
        </a:graphic>
      </p:graphicFrame>
    </p:spTree>
    <p:extLst>
      <p:ext uri="{BB962C8B-B14F-4D97-AF65-F5344CB8AC3E}">
        <p14:creationId xmlns:p14="http://schemas.microsoft.com/office/powerpoint/2010/main" val="3681165630"/>
      </p:ext>
    </p:extLst>
  </p:cSld>
  <p:clrMapOvr>
    <a:masterClrMapping/>
  </p:clrMapOvr>
  <p:transition/>
</p:sld>
</file>

<file path=ppt/theme/theme1.xml><?xml version="1.0" encoding="utf-8"?>
<a:theme xmlns:a="http://schemas.openxmlformats.org/drawingml/2006/main" name="PowerPoin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Background" id="{8D355591-EF90-4AAB-A584-FE4E182BA64E}" vid="{08FEB50A-9817-4725-BC63-3A2A5F055524}"/>
    </a:ext>
  </a:extLst>
</a:theme>
</file>

<file path=ppt/theme/theme2.xml><?xml version="1.0" encoding="utf-8"?>
<a:theme xmlns:a="http://schemas.openxmlformats.org/drawingml/2006/main" name="1_PowerPoin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Background" id="{8D355591-EF90-4AAB-A584-FE4E182BA64E}" vid="{08FEB50A-9817-4725-BC63-3A2A5F0555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3340</TotalTime>
  <Words>2494</Words>
  <Application>Microsoft Office PowerPoint</Application>
  <PresentationFormat>Widescreen</PresentationFormat>
  <Paragraphs>246</Paragraphs>
  <Slides>23</Slides>
  <Notes>6</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PowerPoint Background</vt:lpstr>
      <vt:lpstr>1_PowerPoint Background</vt:lpstr>
      <vt:lpstr>Acrobat Document</vt:lpstr>
      <vt:lpstr>Mass Care Shelter Activation Guide</vt:lpstr>
      <vt:lpstr>Overview</vt:lpstr>
      <vt:lpstr>Shelter Intent</vt:lpstr>
      <vt:lpstr>Activation Trigger Points</vt:lpstr>
      <vt:lpstr>Activation Authority</vt:lpstr>
      <vt:lpstr>Shelter Prioritization</vt:lpstr>
      <vt:lpstr>Key Info Bldg 46 – Med Clinic Shelter</vt:lpstr>
      <vt:lpstr>Key Info Bldg 156 – Fitness Center Shelter</vt:lpstr>
      <vt:lpstr>Key Info Bldg 369 – LRS IPE Warehouse Shelter</vt:lpstr>
      <vt:lpstr>Additional Shelter Options  Recovery Personnel or Evacuee Overflow </vt:lpstr>
      <vt:lpstr>Warm Activation</vt:lpstr>
      <vt:lpstr>Immediate Activation</vt:lpstr>
      <vt:lpstr>Mass Notification</vt:lpstr>
      <vt:lpstr>Mass Notification</vt:lpstr>
      <vt:lpstr>Mass Notification</vt:lpstr>
      <vt:lpstr>Shelter Management Team (SMT)</vt:lpstr>
      <vt:lpstr>SMT Key Functions</vt:lpstr>
      <vt:lpstr>Limited Order Evacuation</vt:lpstr>
      <vt:lpstr>Back-Up Slides</vt:lpstr>
      <vt:lpstr>FSS Meals</vt:lpstr>
      <vt:lpstr>FSS Meals Factors</vt:lpstr>
      <vt:lpstr>Facility Shelter Supplies Requirements</vt:lpstr>
      <vt:lpstr>Ft Sill Support (Cots)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Peacetime Sheltering</dc:title>
  <dc:creator>HAWKINS, SAMUEL J GS-11 USAF AETC 97 CES/CEX</dc:creator>
  <cp:lastModifiedBy>HAWKINS, SAMUEL J GS-11 USAF AETC 97 CES/CEX</cp:lastModifiedBy>
  <cp:revision>113</cp:revision>
  <cp:lastPrinted>2017-01-05T16:28:16Z</cp:lastPrinted>
  <dcterms:created xsi:type="dcterms:W3CDTF">2016-11-27T18:01:16Z</dcterms:created>
  <dcterms:modified xsi:type="dcterms:W3CDTF">2021-02-23T17:50:40Z</dcterms:modified>
</cp:coreProperties>
</file>