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5"/>
  </p:notesMasterIdLst>
  <p:sldIdLst>
    <p:sldId id="424" r:id="rId2"/>
    <p:sldId id="423" r:id="rId3"/>
    <p:sldId id="422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54A1106-78E9-469E-8CFA-9127CFC5BE5D}" v="3" dt="2026-04-14T14:36:35.63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21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90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10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26ECC13-325B-46D0-8772-C0A8A2A46485}" type="datetimeFigureOut">
              <a:rPr lang="en-US" smtClean="0"/>
              <a:t>4/15/2026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AFB93EB-3D18-4653-A3BC-D64489972D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87046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031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D11ED30B-0AB4-41EA-9856-7DD2909582FD}" type="slidenum">
              <a:rPr kumimoji="0" lang="en-US" sz="13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3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826502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031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D11ED30B-0AB4-41EA-9856-7DD2909582FD}" type="slidenum">
              <a:rPr kumimoji="0" lang="en-US" sz="13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3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826502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031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D11ED30B-0AB4-41EA-9856-7DD2909582FD}" type="slidenum">
              <a:rPr kumimoji="0" lang="en-US" sz="13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3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82650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0512CB1-1BC3-4DA1-B029-911ED91F0FB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361789"/>
      </p:ext>
    </p:extLst>
  </p:cSld>
  <p:clrMapOvr>
    <a:masterClrMapping/>
  </p:clrMapOvr>
  <p:transition spd="slow" advClick="0" advTm="10000">
    <p:cover dir="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B8AD84F-B779-4EB2-A48C-CB11CE8A466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0770877"/>
      </p:ext>
    </p:extLst>
  </p:cSld>
  <p:clrMapOvr>
    <a:masterClrMapping/>
  </p:clrMapOvr>
  <p:transition spd="slow" advClick="0" advTm="10000">
    <p:cover dir="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6800" y="609600"/>
            <a:ext cx="25908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09600"/>
            <a:ext cx="75692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0FDAF0D-CDD0-48ED-9C58-C5EAA793057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2567287"/>
      </p:ext>
    </p:extLst>
  </p:cSld>
  <p:clrMapOvr>
    <a:masterClrMapping/>
  </p:clrMapOvr>
  <p:transition spd="slow" advClick="0" advTm="10000">
    <p:cover dir="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84FE6FD-8D75-49A8-87E3-45B4CE3D938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2377276"/>
      </p:ext>
    </p:extLst>
  </p:cSld>
  <p:clrMapOvr>
    <a:masterClrMapping/>
  </p:clrMapOvr>
  <p:transition spd="slow" advClick="0" advTm="10000">
    <p:cover dir="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18BC83E-9D5D-41D1-A87C-920ECA1AD70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8987949"/>
      </p:ext>
    </p:extLst>
  </p:cSld>
  <p:clrMapOvr>
    <a:masterClrMapping/>
  </p:clrMapOvr>
  <p:transition spd="slow" advClick="0" advTm="10000">
    <p:cover dir="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981200"/>
            <a:ext cx="508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981200"/>
            <a:ext cx="508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4798A21-BB32-4A74-9385-2242592BBBC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3301786"/>
      </p:ext>
    </p:extLst>
  </p:cSld>
  <p:clrMapOvr>
    <a:masterClrMapping/>
  </p:clrMapOvr>
  <p:transition spd="slow" advClick="0" advTm="10000">
    <p:cover dir="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81D23A2-7851-45F6-B8F8-DB2F457C437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3401149"/>
      </p:ext>
    </p:extLst>
  </p:cSld>
  <p:clrMapOvr>
    <a:masterClrMapping/>
  </p:clrMapOvr>
  <p:transition spd="slow" advClick="0" advTm="10000">
    <p:cover dir="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FE88A62-53B6-4615-8414-5A1AEFCB757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2021237"/>
      </p:ext>
    </p:extLst>
  </p:cSld>
  <p:clrMapOvr>
    <a:masterClrMapping/>
  </p:clrMapOvr>
  <p:transition spd="slow" advClick="0" advTm="10000">
    <p:cover dir="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8A35E3F-D1D4-401A-9BA3-5CD59CED9C1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9658827"/>
      </p:ext>
    </p:extLst>
  </p:cSld>
  <p:clrMapOvr>
    <a:masterClrMapping/>
  </p:clrMapOvr>
  <p:transition spd="slow" advClick="0" advTm="10000">
    <p:cover dir="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64A8D13-BBA5-436A-82A9-672885BCD98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9621870"/>
      </p:ext>
    </p:extLst>
  </p:cSld>
  <p:clrMapOvr>
    <a:masterClrMapping/>
  </p:clrMapOvr>
  <p:transition spd="slow" advClick="0" advTm="10000">
    <p:cover dir="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83DD6D0-9FE4-4E86-BA17-5BD1C2B8756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2083318"/>
      </p:ext>
    </p:extLst>
  </p:cSld>
  <p:clrMapOvr>
    <a:masterClrMapping/>
  </p:clrMapOvr>
  <p:transition spd="slow" advClick="0" advTm="10000">
    <p:cover dir="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4000">
              <a:srgbClr val="0070C0"/>
            </a:gs>
            <a:gs pos="86000">
              <a:srgbClr val="0070C0"/>
            </a:gs>
            <a:gs pos="50000">
              <a:schemeClr val="accent2"/>
            </a:gs>
          </a:gsLst>
          <a:lin ang="108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09600"/>
            <a:ext cx="103632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981200"/>
            <a:ext cx="10363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506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14400" y="6248400"/>
            <a:ext cx="2540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/>
            </a:lvl1pPr>
          </a:lstStyle>
          <a:p>
            <a:endParaRPr lang="en-US"/>
          </a:p>
        </p:txBody>
      </p:sp>
      <p:sp>
        <p:nvSpPr>
          <p:cNvPr id="4506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8400"/>
            <a:ext cx="3860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4506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8400"/>
            <a:ext cx="2540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F8CC4C47-92B7-423A-96A0-DC4DD807E04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63930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slow" advClick="0" advTm="10000">
    <p:cover dir="d"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7" name="Text Box 3"/>
          <p:cNvSpPr txBox="1">
            <a:spLocks noChangeArrowheads="1"/>
          </p:cNvSpPr>
          <p:nvPr/>
        </p:nvSpPr>
        <p:spPr bwMode="auto">
          <a:xfrm>
            <a:off x="3429000" y="609601"/>
            <a:ext cx="54864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91440" tIns="45720" rIns="91440" bIns="45720" anchor="t"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Bodoni MT" panose="02070603080606020203" pitchFamily="18" charset="0"/>
                <a:ea typeface="+mn-ea"/>
                <a:cs typeface="+mn-cs"/>
              </a:rPr>
              <a:t>DEPARTURES FROM: ALTUS AFB, OK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2400" b="1" dirty="0">
                <a:solidFill>
                  <a:srgbClr val="FFFFFF"/>
                </a:solidFill>
                <a:latin typeface="Bodoni MT" panose="02070603080606020203" pitchFamily="18" charset="0"/>
              </a:rPr>
              <a:t>THURSDAY, APRIL 16, 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Bodoni MT"/>
                <a:ea typeface="+mn-ea"/>
                <a:cs typeface="+mn-cs"/>
              </a:rPr>
              <a:t> 2026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796143" y="6104692"/>
            <a:ext cx="8839200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Seat Releases:  T=Tentative; F=Firm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 Black" panose="020B0A04020102020204" pitchFamily="34" charset="0"/>
                <a:ea typeface="+mn-ea"/>
                <a:cs typeface="+mn-cs"/>
              </a:rPr>
              <a:t>*</a:t>
            </a:r>
            <a:r>
              <a:rPr kumimoji="0" lang="en-US" sz="2000" b="1" i="0" u="sng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 Black" panose="020B0A04020102020204" pitchFamily="34" charset="0"/>
                <a:ea typeface="+mn-ea"/>
                <a:cs typeface="+mn-cs"/>
              </a:rPr>
              <a:t>ALL FLIGHTS ARE SUBJECT TO CHANGE WITHOUT NOTICE*</a:t>
            </a:r>
          </a:p>
        </p:txBody>
      </p:sp>
      <p:graphicFrame>
        <p:nvGraphicFramePr>
          <p:cNvPr id="7" name="Table 9">
            <a:extLst>
              <a:ext uri="{FF2B5EF4-FFF2-40B4-BE49-F238E27FC236}">
                <a16:creationId xmlns:a16="http://schemas.microsoft.com/office/drawing/2014/main" id="{1EAF0443-8FA2-E3F4-FE63-28537CDC9C6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73991694"/>
              </p:ext>
            </p:extLst>
          </p:nvPr>
        </p:nvGraphicFramePr>
        <p:xfrm>
          <a:off x="2019300" y="2135362"/>
          <a:ext cx="8153400" cy="1293638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524000">
                  <a:extLst>
                    <a:ext uri="{9D8B030D-6E8A-4147-A177-3AD203B41FA5}">
                      <a16:colId xmlns:a16="http://schemas.microsoft.com/office/drawing/2014/main" val="1625823393"/>
                    </a:ext>
                  </a:extLst>
                </a:gridCol>
                <a:gridCol w="5105400">
                  <a:extLst>
                    <a:ext uri="{9D8B030D-6E8A-4147-A177-3AD203B41FA5}">
                      <a16:colId xmlns:a16="http://schemas.microsoft.com/office/drawing/2014/main" val="2008584682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973165029"/>
                    </a:ext>
                  </a:extLst>
                </a:gridCol>
              </a:tblGrid>
              <a:tr h="620486"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Roll Call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Destination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Seats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43630975"/>
                  </a:ext>
                </a:extLst>
              </a:tr>
              <a:tr h="673152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0730L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KMCF TAMPA, FLORIDA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53F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54831007"/>
                  </a:ext>
                </a:extLst>
              </a:tr>
            </a:tbl>
          </a:graphicData>
        </a:graphic>
      </p:graphicFrame>
      <p:pic>
        <p:nvPicPr>
          <p:cNvPr id="13" name="Picture 12">
            <a:extLst>
              <a:ext uri="{FF2B5EF4-FFF2-40B4-BE49-F238E27FC236}">
                <a16:creationId xmlns:a16="http://schemas.microsoft.com/office/drawing/2014/main" id="{F2BF29C0-FA00-8B5D-2B19-A6BBE1B2BE9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" y="76201"/>
            <a:ext cx="3905880" cy="1788135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8D55D302-0951-445E-AFFB-B18474124DC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909180" y="24883"/>
            <a:ext cx="1707666" cy="17532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3442568"/>
      </p:ext>
    </p:extLst>
  </p:cSld>
  <p:clrMapOvr>
    <a:masterClrMapping/>
  </p:clrMapOvr>
  <p:transition advClick="0" advTm="15000">
    <p:dissolv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7" name="Text Box 3"/>
          <p:cNvSpPr txBox="1">
            <a:spLocks noChangeArrowheads="1"/>
          </p:cNvSpPr>
          <p:nvPr/>
        </p:nvSpPr>
        <p:spPr bwMode="auto">
          <a:xfrm>
            <a:off x="3429000" y="609601"/>
            <a:ext cx="54864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91440" tIns="45720" rIns="91440" bIns="45720" anchor="t"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Bodoni MT" panose="02070603080606020203" pitchFamily="18" charset="0"/>
                <a:ea typeface="+mn-ea"/>
                <a:cs typeface="+mn-cs"/>
              </a:rPr>
              <a:t>DEPARTURES FROM: ALTUS AFB, OK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Bodoni MT" panose="02070603080606020203" pitchFamily="18" charset="0"/>
                <a:ea typeface="+mn-ea"/>
                <a:cs typeface="+mn-cs"/>
              </a:rPr>
              <a:t>FRIDAY, APRIL 17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Bodoni MT"/>
                <a:ea typeface="+mn-ea"/>
                <a:cs typeface="+mn-cs"/>
              </a:rPr>
              <a:t>, 2026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796143" y="6104692"/>
            <a:ext cx="8839200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Seat Releases:  T=Tentative; F=Firm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 Black" panose="020B0A04020102020204" pitchFamily="34" charset="0"/>
                <a:ea typeface="+mn-ea"/>
                <a:cs typeface="+mn-cs"/>
              </a:rPr>
              <a:t>*</a:t>
            </a:r>
            <a:r>
              <a:rPr kumimoji="0" lang="en-US" sz="2000" b="1" i="0" u="sng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 Black" panose="020B0A04020102020204" pitchFamily="34" charset="0"/>
                <a:ea typeface="+mn-ea"/>
                <a:cs typeface="+mn-cs"/>
              </a:rPr>
              <a:t>ALL FLIGHTS ARE SUBJECT TO CHANGE WITHOUT NOTICE*</a:t>
            </a:r>
          </a:p>
        </p:txBody>
      </p:sp>
      <p:graphicFrame>
        <p:nvGraphicFramePr>
          <p:cNvPr id="7" name="Table 9">
            <a:extLst>
              <a:ext uri="{FF2B5EF4-FFF2-40B4-BE49-F238E27FC236}">
                <a16:creationId xmlns:a16="http://schemas.microsoft.com/office/drawing/2014/main" id="{1EAF0443-8FA2-E3F4-FE63-28537CDC9C6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36750187"/>
              </p:ext>
            </p:extLst>
          </p:nvPr>
        </p:nvGraphicFramePr>
        <p:xfrm>
          <a:off x="2019300" y="2135362"/>
          <a:ext cx="8153400" cy="1293638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524000">
                  <a:extLst>
                    <a:ext uri="{9D8B030D-6E8A-4147-A177-3AD203B41FA5}">
                      <a16:colId xmlns:a16="http://schemas.microsoft.com/office/drawing/2014/main" val="1625823393"/>
                    </a:ext>
                  </a:extLst>
                </a:gridCol>
                <a:gridCol w="5105400">
                  <a:extLst>
                    <a:ext uri="{9D8B030D-6E8A-4147-A177-3AD203B41FA5}">
                      <a16:colId xmlns:a16="http://schemas.microsoft.com/office/drawing/2014/main" val="2008584682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973165029"/>
                    </a:ext>
                  </a:extLst>
                </a:gridCol>
              </a:tblGrid>
              <a:tr h="620486"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Roll Call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Destination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Seats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43630975"/>
                  </a:ext>
                </a:extLst>
              </a:tr>
              <a:tr h="673152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11:00L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KTIK Oklahoma City, OK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40F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54831007"/>
                  </a:ext>
                </a:extLst>
              </a:tr>
            </a:tbl>
          </a:graphicData>
        </a:graphic>
      </p:graphicFrame>
      <p:pic>
        <p:nvPicPr>
          <p:cNvPr id="13" name="Picture 12">
            <a:extLst>
              <a:ext uri="{FF2B5EF4-FFF2-40B4-BE49-F238E27FC236}">
                <a16:creationId xmlns:a16="http://schemas.microsoft.com/office/drawing/2014/main" id="{F2BF29C0-FA00-8B5D-2B19-A6BBE1B2BE9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" y="76201"/>
            <a:ext cx="3905880" cy="1788135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8D55D302-0951-445E-AFFB-B18474124DC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909180" y="24883"/>
            <a:ext cx="1707666" cy="17532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7786117"/>
      </p:ext>
    </p:extLst>
  </p:cSld>
  <p:clrMapOvr>
    <a:masterClrMapping/>
  </p:clrMapOvr>
  <p:transition advClick="0" advTm="15000">
    <p:dissolv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7" name="Text Box 3"/>
          <p:cNvSpPr txBox="1">
            <a:spLocks noChangeArrowheads="1"/>
          </p:cNvSpPr>
          <p:nvPr/>
        </p:nvSpPr>
        <p:spPr bwMode="auto">
          <a:xfrm>
            <a:off x="3429000" y="609601"/>
            <a:ext cx="54864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91440" tIns="45720" rIns="91440" bIns="45720" anchor="t"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Bodoni MT" panose="02070603080606020203" pitchFamily="18" charset="0"/>
                <a:ea typeface="+mn-ea"/>
                <a:cs typeface="+mn-cs"/>
              </a:rPr>
              <a:t>DEPARTURES FROM: ALTUS AFB, OK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2400" b="1" dirty="0">
                <a:solidFill>
                  <a:srgbClr val="FFFFFF"/>
                </a:solidFill>
                <a:latin typeface="Bodoni MT" panose="02070603080606020203" pitchFamily="18" charset="0"/>
              </a:rPr>
              <a:t>SATURDAY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Bodoni MT" panose="02070603080606020203" pitchFamily="18" charset="0"/>
                <a:ea typeface="+mn-ea"/>
                <a:cs typeface="+mn-cs"/>
              </a:rPr>
              <a:t>, APRIL 18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Bodoni MT"/>
                <a:ea typeface="+mn-ea"/>
                <a:cs typeface="+mn-cs"/>
              </a:rPr>
              <a:t>, 2026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796143" y="6104692"/>
            <a:ext cx="8839200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Seat Releases:  T=Tentative; F=Firm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 Black" panose="020B0A04020102020204" pitchFamily="34" charset="0"/>
                <a:ea typeface="+mn-ea"/>
                <a:cs typeface="+mn-cs"/>
              </a:rPr>
              <a:t>*</a:t>
            </a:r>
            <a:r>
              <a:rPr kumimoji="0" lang="en-US" sz="2000" b="1" i="0" u="sng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 Black" panose="020B0A04020102020204" pitchFamily="34" charset="0"/>
                <a:ea typeface="+mn-ea"/>
                <a:cs typeface="+mn-cs"/>
              </a:rPr>
              <a:t>ALL FLIGHTS ARE SUBJECT TO CHANGE WITHOUT NOTICE*</a:t>
            </a:r>
          </a:p>
        </p:txBody>
      </p:sp>
      <p:graphicFrame>
        <p:nvGraphicFramePr>
          <p:cNvPr id="7" name="Table 9">
            <a:extLst>
              <a:ext uri="{FF2B5EF4-FFF2-40B4-BE49-F238E27FC236}">
                <a16:creationId xmlns:a16="http://schemas.microsoft.com/office/drawing/2014/main" id="{1EAF0443-8FA2-E3F4-FE63-28537CDC9C6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50405505"/>
              </p:ext>
            </p:extLst>
          </p:nvPr>
        </p:nvGraphicFramePr>
        <p:xfrm>
          <a:off x="2019300" y="2135362"/>
          <a:ext cx="8153400" cy="1293638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524000">
                  <a:extLst>
                    <a:ext uri="{9D8B030D-6E8A-4147-A177-3AD203B41FA5}">
                      <a16:colId xmlns:a16="http://schemas.microsoft.com/office/drawing/2014/main" val="1625823393"/>
                    </a:ext>
                  </a:extLst>
                </a:gridCol>
                <a:gridCol w="5105400">
                  <a:extLst>
                    <a:ext uri="{9D8B030D-6E8A-4147-A177-3AD203B41FA5}">
                      <a16:colId xmlns:a16="http://schemas.microsoft.com/office/drawing/2014/main" val="2008584682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973165029"/>
                    </a:ext>
                  </a:extLst>
                </a:gridCol>
              </a:tblGrid>
              <a:tr h="620486"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Roll Call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Destination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Seats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43630975"/>
                  </a:ext>
                </a:extLst>
              </a:tr>
              <a:tr h="673152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54831007"/>
                  </a:ext>
                </a:extLst>
              </a:tr>
            </a:tbl>
          </a:graphicData>
        </a:graphic>
      </p:graphicFrame>
      <p:pic>
        <p:nvPicPr>
          <p:cNvPr id="13" name="Picture 12">
            <a:extLst>
              <a:ext uri="{FF2B5EF4-FFF2-40B4-BE49-F238E27FC236}">
                <a16:creationId xmlns:a16="http://schemas.microsoft.com/office/drawing/2014/main" id="{F2BF29C0-FA00-8B5D-2B19-A6BBE1B2BE9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" y="76201"/>
            <a:ext cx="3905880" cy="1788135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8D55D302-0951-445E-AFFB-B18474124DC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909180" y="24883"/>
            <a:ext cx="1707666" cy="17532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8961531"/>
      </p:ext>
    </p:extLst>
  </p:cSld>
  <p:clrMapOvr>
    <a:masterClrMapping/>
  </p:clrMapOvr>
  <p:transition advClick="0" advTm="15000">
    <p:dissolve/>
  </p:transition>
</p:sld>
</file>

<file path=ppt/theme/theme1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Blank Presentatio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0">
          <a:gsLst>
            <a:gs pos="0">
              <a:schemeClr val="accent1"/>
            </a:gs>
            <a:gs pos="100000">
              <a:srgbClr val="00CC00"/>
            </a:gs>
          </a:gsLst>
          <a:lin ang="5400000" scaled="1"/>
        </a:gra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>
          <a:outerShdw dist="53882" dir="2700000" algn="ctr" rotWithShape="0">
            <a:srgbClr val="C0C0C0">
              <a:alpha val="80000"/>
            </a:srgbClr>
          </a:outerShdw>
        </a:effec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0">
          <a:gsLst>
            <a:gs pos="0">
              <a:schemeClr val="accent1"/>
            </a:gs>
            <a:gs pos="100000">
              <a:srgbClr val="00CC00"/>
            </a:gs>
          </a:gsLst>
          <a:lin ang="5400000" scaled="1"/>
        </a:gra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>
          <a:outerShdw dist="53882" dir="2700000" algn="ctr" rotWithShape="0">
            <a:srgbClr val="C0C0C0">
              <a:alpha val="80000"/>
            </a:srgbClr>
          </a:outerShdw>
        </a:effec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Metadata/LabelInfo.xml><?xml version="1.0" encoding="utf-8"?>
<clbl:labelList xmlns:clbl="http://schemas.microsoft.com/office/2020/mipLabelMetadata">
  <clbl:label id="{1bd84cd2-a803-4625-aaf7-424aaac7782e}" enabled="1" method="Standard" siteId="{8331b18d-2d87-48ef-a35f-ac8818ebf9b4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58</TotalTime>
  <Words>128</Words>
  <Application>Microsoft Office PowerPoint</Application>
  <PresentationFormat>Widescreen</PresentationFormat>
  <Paragraphs>31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Aptos</vt:lpstr>
      <vt:lpstr>Arial Black</vt:lpstr>
      <vt:lpstr>Bodoni MT</vt:lpstr>
      <vt:lpstr>Times New Roman</vt:lpstr>
      <vt:lpstr>Blank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GONZALEZ, KELILAH R SrA USAF AETC 97 LRS/LGRA</dc:creator>
  <cp:lastModifiedBy>BARR, JILLIAN G SrA USAF AETC 97 LRS/LGRA</cp:lastModifiedBy>
  <cp:revision>4</cp:revision>
  <dcterms:created xsi:type="dcterms:W3CDTF">2026-04-14T13:53:10Z</dcterms:created>
  <dcterms:modified xsi:type="dcterms:W3CDTF">2026-04-15T21:47:36Z</dcterms:modified>
</cp:coreProperties>
</file>