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4"/>
  </p:sldMasterIdLst>
  <p:notesMasterIdLst>
    <p:notesMasterId r:id="rId8"/>
  </p:notesMasterIdLst>
  <p:sldIdLst>
    <p:sldId id="425" r:id="rId5"/>
    <p:sldId id="426" r:id="rId6"/>
    <p:sldId id="42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3DE035-F8B2-F27F-97F9-E896232B7502}" v="299" dt="2026-08-18T06:34:42.6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notesMasters/notesMaster1.xml" Id="rId8" /><Relationship Type="http://schemas.openxmlformats.org/officeDocument/2006/relationships/customXml" Target="../customXml/item3.xml" Id="rId3" /><Relationship Type="http://schemas.openxmlformats.org/officeDocument/2006/relationships/slide" Target="slides/slide3.xml" Id="rId7" /><Relationship Type="http://schemas.openxmlformats.org/officeDocument/2006/relationships/tableStyles" Target="tableStyles.xml" Id="rId12" /><Relationship Type="http://schemas.openxmlformats.org/officeDocument/2006/relationships/customXml" Target="../customXml/item2.xml" Id="rId2" /><Relationship Type="http://schemas.openxmlformats.org/officeDocument/2006/relationships/customXml" Target="../customXml/item1.xml" Id="rId1" /><Relationship Type="http://schemas.openxmlformats.org/officeDocument/2006/relationships/slide" Target="slides/slide2.xml" Id="rId6" /><Relationship Type="http://schemas.openxmlformats.org/officeDocument/2006/relationships/theme" Target="theme/theme1.xml" Id="rId11" /><Relationship Type="http://schemas.openxmlformats.org/officeDocument/2006/relationships/slide" Target="slides/slide1.xml" Id="rId5" /><Relationship Type="http://schemas.openxmlformats.org/officeDocument/2006/relationships/viewProps" Target="viewProps.xml" Id="rId10" /><Relationship Type="http://schemas.openxmlformats.org/officeDocument/2006/relationships/slideMaster" Target="slideMasters/slideMaster1.xml" Id="rId4" /><Relationship Type="http://schemas.openxmlformats.org/officeDocument/2006/relationships/presProps" Target="presProps.xml" Id="rId9" /><Relationship Type="http://schemas.microsoft.com/office/2015/10/relationships/revisionInfo" Target="revisionInfo.xml" Id="rId14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40CAB8-D68A-453E-AA7E-F0727B544A1E}" type="datetimeFigureOut">
              <a:t>8/17/2026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947DFA-1813-4B2B-B47A-EBCD4B57906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877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3F1B1-2D80-0450-0057-D5AE46FCD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2C80B5E9-6ED9-167F-DF73-67BF2988A0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1ED30B-0AB4-41EA-9856-7DD2909582FD}" type="slidenum">
              <a:rPr lang="en-US"/>
              <a:pPr/>
              <a:t>1</a:t>
            </a:fld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DD02CA-64B4-A09A-8DB5-BD4043E318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065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C9A2A-A918-1863-C2A0-A71D332AE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B0EAC9D2-B674-8293-CFD7-6C8AB4C110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1ED30B-0AB4-41EA-9856-7DD2909582FD}" type="slidenum">
              <a:rPr lang="en-US"/>
              <a:pPr/>
              <a:t>2</a:t>
            </a:fld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379154-9BF0-5302-96F1-BC1B7D1B8B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0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01A00-7062-F836-67A6-7BED6A45A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488AE905-B3AB-1C5B-7C1E-6A91892E36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1ED30B-0AB4-41EA-9856-7DD2909582FD}" type="slidenum">
              <a:rPr lang="en-US"/>
              <a:pPr/>
              <a:t>3</a:t>
            </a:fld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BD618C-B06E-16A0-FE20-13C29D436F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45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512CB1-1BC3-4DA1-B029-911ED91F0F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cover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AD84F-B779-4EB2-A48C-CB11CE8A46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cover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FDAF0D-CDD0-48ED-9C58-C5EAA79305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cover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4FE6FD-8D75-49A8-87E3-45B4CE3D93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cover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8BC83E-9D5D-41D1-A87C-920ECA1AD7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cover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798A21-BB32-4A74-9385-2242592BBBC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cover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1D23A2-7851-45F6-B8F8-DB2F457C43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cover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E88A62-53B6-4615-8414-5A1AEFCB75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cover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A35E3F-D1D4-401A-9BA3-5CD59CED9C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cover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4A8D13-BBA5-436A-82A9-672885BCD9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cover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3DD6D0-9FE4-4E86-BA17-5BD1C2B875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cover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4000">
              <a:srgbClr val="0070C0"/>
            </a:gs>
            <a:gs pos="86000">
              <a:srgbClr val="0070C0"/>
            </a:gs>
            <a:gs pos="50000">
              <a:schemeClr val="accent2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8CC4C47-92B7-423A-96A0-DC4DD807E04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ransition spd="slow" advClick="0" advTm="10000">
    <p:cover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9D2AC-FCC7-7557-31F4-C703C50BD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7" name="Text Box 3">
            <a:extLst>
              <a:ext uri="{FF2B5EF4-FFF2-40B4-BE49-F238E27FC236}">
                <a16:creationId xmlns:a16="http://schemas.microsoft.com/office/drawing/2014/main" id="{AC7849E2-7DD1-468F-FE38-CEE7FC805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609601"/>
            <a:ext cx="5486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Bodoni MT" panose="02070603080606020203" pitchFamily="18" charset="0"/>
              </a:rPr>
              <a:t>DEPARTURES FROM: ALTUS AFB, OK</a:t>
            </a:r>
          </a:p>
          <a:p>
            <a:r>
              <a:rPr lang="en-US" sz="2200" b="1">
                <a:solidFill>
                  <a:schemeClr val="bg1"/>
                </a:solidFill>
                <a:latin typeface="Bodoni MT"/>
              </a:rPr>
              <a:t>              Wednesday, August 19, 2026</a:t>
            </a:r>
            <a:endParaRPr lang="en-US" sz="2200" b="1" dirty="0">
              <a:solidFill>
                <a:schemeClr val="bg1"/>
              </a:solidFill>
              <a:latin typeface="Bodoni M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A34863-51C9-254A-A06F-6C7BE69ECEA8}"/>
              </a:ext>
            </a:extLst>
          </p:cNvPr>
          <p:cNvSpPr txBox="1"/>
          <p:nvPr/>
        </p:nvSpPr>
        <p:spPr>
          <a:xfrm>
            <a:off x="1796143" y="6104692"/>
            <a:ext cx="88392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Seat Releases:  T=Tentative; F=Firm</a:t>
            </a:r>
          </a:p>
          <a:p>
            <a:r>
              <a:rPr lang="en-US" sz="2000" b="1">
                <a:solidFill>
                  <a:srgbClr val="FF0000"/>
                </a:solidFill>
                <a:latin typeface="Arial Black" panose="020B0A04020102020204" pitchFamily="34" charset="0"/>
              </a:rPr>
              <a:t>*</a:t>
            </a:r>
            <a:r>
              <a:rPr lang="en-US" sz="2000" b="1" u="sng">
                <a:solidFill>
                  <a:srgbClr val="FF0000"/>
                </a:solidFill>
                <a:latin typeface="Arial Black" panose="020B0A04020102020204" pitchFamily="34" charset="0"/>
              </a:rPr>
              <a:t>ALL FLIGHTS ARE SUBJECT TO CHANGE WITHOUT NOTICE*</a:t>
            </a:r>
          </a:p>
        </p:txBody>
      </p:sp>
      <p:graphicFrame>
        <p:nvGraphicFramePr>
          <p:cNvPr id="7" name="Table 9">
            <a:extLst>
              <a:ext uri="{FF2B5EF4-FFF2-40B4-BE49-F238E27FC236}">
                <a16:creationId xmlns:a16="http://schemas.microsoft.com/office/drawing/2014/main" id="{03CCFB23-AD0D-04A7-B8F1-57C8945D6D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6524682"/>
              </p:ext>
            </p:extLst>
          </p:nvPr>
        </p:nvGraphicFramePr>
        <p:xfrm>
          <a:off x="2019300" y="2135362"/>
          <a:ext cx="8153400" cy="129363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625823393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val="200858468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973165029"/>
                    </a:ext>
                  </a:extLst>
                </a:gridCol>
              </a:tblGrid>
              <a:tr h="62048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Roll Call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Destination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Seats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3630975"/>
                  </a:ext>
                </a:extLst>
              </a:tr>
              <a:tr h="67315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N/A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831007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1979A18B-C0D1-5C94-C51A-8A5F1DF41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76201"/>
            <a:ext cx="3905880" cy="17881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7AA8F1-F1A6-F250-5348-4578731B1A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180" y="24883"/>
            <a:ext cx="1707666" cy="175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126256"/>
      </p:ext>
    </p:extLst>
  </p:cSld>
  <p:clrMapOvr>
    <a:masterClrMapping/>
  </p:clrMapOvr>
  <p:transition advClick="0" advTm="15000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4CF9E-55AA-5D45-DBDE-BEE1B75B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7" name="Text Box 3">
            <a:extLst>
              <a:ext uri="{FF2B5EF4-FFF2-40B4-BE49-F238E27FC236}">
                <a16:creationId xmlns:a16="http://schemas.microsoft.com/office/drawing/2014/main" id="{7635685B-7BE1-A75B-279F-269F4642F9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609601"/>
            <a:ext cx="5486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Bodoni MT" panose="02070603080606020203" pitchFamily="18" charset="0"/>
              </a:rPr>
              <a:t>DEPARTURES FROM: ALTUS AFB, OK</a:t>
            </a:r>
          </a:p>
          <a:p>
            <a:r>
              <a:rPr lang="en-US" sz="2200" b="1">
                <a:solidFill>
                  <a:schemeClr val="bg1"/>
                </a:solidFill>
                <a:latin typeface="Bodoni MT"/>
              </a:rPr>
              <a:t>               Thursday, August 20,</a:t>
            </a:r>
            <a:r>
              <a:rPr lang="en-US" sz="2200" b="1" dirty="0">
                <a:solidFill>
                  <a:schemeClr val="bg1"/>
                </a:solidFill>
                <a:latin typeface="Bodoni MT"/>
              </a:rPr>
              <a:t> 2026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3E7082-0981-5414-22FF-143427952F37}"/>
              </a:ext>
            </a:extLst>
          </p:cNvPr>
          <p:cNvSpPr txBox="1"/>
          <p:nvPr/>
        </p:nvSpPr>
        <p:spPr>
          <a:xfrm>
            <a:off x="1796143" y="6104692"/>
            <a:ext cx="88392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Seat Releases:  T=Tentative; F=Firm</a:t>
            </a:r>
          </a:p>
          <a:p>
            <a:r>
              <a:rPr lang="en-US" sz="2000" b="1">
                <a:solidFill>
                  <a:srgbClr val="FF0000"/>
                </a:solidFill>
                <a:latin typeface="Arial Black" panose="020B0A04020102020204" pitchFamily="34" charset="0"/>
              </a:rPr>
              <a:t>*</a:t>
            </a:r>
            <a:r>
              <a:rPr lang="en-US" sz="2000" b="1" u="sng">
                <a:solidFill>
                  <a:srgbClr val="FF0000"/>
                </a:solidFill>
                <a:latin typeface="Arial Black" panose="020B0A04020102020204" pitchFamily="34" charset="0"/>
              </a:rPr>
              <a:t>ALL FLIGHTS ARE SUBJECT TO CHANGE WITHOUT NOTICE*</a:t>
            </a:r>
          </a:p>
        </p:txBody>
      </p:sp>
      <p:graphicFrame>
        <p:nvGraphicFramePr>
          <p:cNvPr id="7" name="Table 9">
            <a:extLst>
              <a:ext uri="{FF2B5EF4-FFF2-40B4-BE49-F238E27FC236}">
                <a16:creationId xmlns:a16="http://schemas.microsoft.com/office/drawing/2014/main" id="{276D6CC8-3616-9002-63F5-F6EA73F4A2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024962"/>
              </p:ext>
            </p:extLst>
          </p:nvPr>
        </p:nvGraphicFramePr>
        <p:xfrm>
          <a:off x="2019300" y="2135362"/>
          <a:ext cx="8153400" cy="196679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625823393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val="200858468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973165029"/>
                    </a:ext>
                  </a:extLst>
                </a:gridCol>
              </a:tblGrid>
              <a:tr h="620486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Roll Call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Destination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Seats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3630975"/>
                  </a:ext>
                </a:extLst>
              </a:tr>
              <a:tr h="673152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06:15L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London International, Ontario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8F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831007"/>
                  </a:ext>
                </a:extLst>
              </a:tr>
              <a:tr h="67315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09:30L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/>
                        <a:t>London International, Ontario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10F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5449899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C6064E16-0EBF-8330-D3B5-DEA27BAAA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76201"/>
            <a:ext cx="3905880" cy="17881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0315BE2-414E-C029-85E4-B33E0FD5DC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180" y="24883"/>
            <a:ext cx="1707666" cy="175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46776"/>
      </p:ext>
    </p:extLst>
  </p:cSld>
  <p:clrMapOvr>
    <a:masterClrMapping/>
  </p:clrMapOvr>
  <p:transition advClick="0" advTm="15000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DE541-EA32-2D76-8359-BEDB98EF0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7" name="Text Box 3">
            <a:extLst>
              <a:ext uri="{FF2B5EF4-FFF2-40B4-BE49-F238E27FC236}">
                <a16:creationId xmlns:a16="http://schemas.microsoft.com/office/drawing/2014/main" id="{7533A4AC-B0E0-7636-505B-0287D3FDA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609601"/>
            <a:ext cx="5486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Bodoni MT" panose="02070603080606020203" pitchFamily="18" charset="0"/>
              </a:rPr>
              <a:t>DEPARTURES FROM: ALTUS AFB, OK</a:t>
            </a:r>
          </a:p>
          <a:p>
            <a:r>
              <a:rPr lang="en-US" sz="2200" b="1">
                <a:solidFill>
                  <a:schemeClr val="bg1"/>
                </a:solidFill>
                <a:latin typeface="Bodoni MT"/>
              </a:rPr>
              <a:t>                Friday, August 21, 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25EA53-B2EB-7789-5C5A-D83E02BD847E}"/>
              </a:ext>
            </a:extLst>
          </p:cNvPr>
          <p:cNvSpPr txBox="1"/>
          <p:nvPr/>
        </p:nvSpPr>
        <p:spPr>
          <a:xfrm>
            <a:off x="1796143" y="6104692"/>
            <a:ext cx="88392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Seat Releases:  T=Tentative; F=Firm</a:t>
            </a:r>
          </a:p>
          <a:p>
            <a:r>
              <a:rPr lang="en-US" sz="2000" b="1">
                <a:solidFill>
                  <a:srgbClr val="FF0000"/>
                </a:solidFill>
                <a:latin typeface="Arial Black" panose="020B0A04020102020204" pitchFamily="34" charset="0"/>
              </a:rPr>
              <a:t>*</a:t>
            </a:r>
            <a:r>
              <a:rPr lang="en-US" sz="2000" b="1" u="sng">
                <a:solidFill>
                  <a:srgbClr val="FF0000"/>
                </a:solidFill>
                <a:latin typeface="Arial Black" panose="020B0A04020102020204" pitchFamily="34" charset="0"/>
              </a:rPr>
              <a:t>ALL FLIGHTS ARE SUBJECT TO CHANGE WITHOUT NOTICE*</a:t>
            </a:r>
          </a:p>
        </p:txBody>
      </p:sp>
      <p:graphicFrame>
        <p:nvGraphicFramePr>
          <p:cNvPr id="7" name="Table 9">
            <a:extLst>
              <a:ext uri="{FF2B5EF4-FFF2-40B4-BE49-F238E27FC236}">
                <a16:creationId xmlns:a16="http://schemas.microsoft.com/office/drawing/2014/main" id="{51384ED5-E7FF-591A-71FC-2847360EDF94}"/>
              </a:ext>
            </a:extLst>
          </p:cNvPr>
          <p:cNvGraphicFramePr>
            <a:graphicFrameLocks noGrp="1"/>
          </p:cNvGraphicFramePr>
          <p:nvPr/>
        </p:nvGraphicFramePr>
        <p:xfrm>
          <a:off x="2019300" y="2135362"/>
          <a:ext cx="8153400" cy="129363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625823393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val="200858468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973165029"/>
                    </a:ext>
                  </a:extLst>
                </a:gridCol>
              </a:tblGrid>
              <a:tr h="620486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Roll Call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Destination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Seats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3630975"/>
                  </a:ext>
                </a:extLst>
              </a:tr>
              <a:tr h="673152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831007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E14F9363-B3A2-9BC7-A074-A923994AB4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76201"/>
            <a:ext cx="3905880" cy="17881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F99E6F4-2F26-CCFA-E4AC-E9C2345D08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180" y="24883"/>
            <a:ext cx="1707666" cy="175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783722"/>
      </p:ext>
    </p:extLst>
  </p:cSld>
  <p:clrMapOvr>
    <a:masterClrMapping/>
  </p:clrMapOvr>
  <p:transition advClick="0" advTm="15000">
    <p:dissolve/>
  </p:transition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rgbClr val="00CC00"/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53882" dir="2700000" algn="ctr" rotWithShape="0">
            <a:srgbClr val="C0C0C0">
              <a:alpha val="80000"/>
            </a:srgb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rgbClr val="00CC00"/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53882" dir="2700000" algn="ctr" rotWithShape="0">
            <a:srgbClr val="C0C0C0">
              <a:alpha val="80000"/>
            </a:srgb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1BA2064AAA874FBB85874ED003808E" ma:contentTypeVersion="19" ma:contentTypeDescription="Create a new document." ma:contentTypeScope="" ma:versionID="7c1eae2ef19b3cbdbf804b57bf1b41b2">
  <xsd:schema xmlns:xsd="http://www.w3.org/2001/XMLSchema" xmlns:xs="http://www.w3.org/2001/XMLSchema" xmlns:p="http://schemas.microsoft.com/office/2006/metadata/properties" xmlns:ns1="http://schemas.microsoft.com/sharepoint/v3" xmlns:ns2="be35f766-e002-47ea-b188-c5463a519980" xmlns:ns3="f39c5930-6684-49a0-8e34-1fd418a30c9c" targetNamespace="http://schemas.microsoft.com/office/2006/metadata/properties" ma:root="true" ma:fieldsID="beb743acb765e407190ddc7f03ba970a" ns1:_="" ns2:_="" ns3:_="">
    <xsd:import namespace="http://schemas.microsoft.com/sharepoint/v3"/>
    <xsd:import namespace="be35f766-e002-47ea-b188-c5463a519980"/>
    <xsd:import namespace="f39c5930-6684-49a0-8e34-1fd418a30c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35f766-e002-47ea-b188-c5463a5199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5476efd-2625-4ffb-b020-68dbe4abf3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9c5930-6684-49a0-8e34-1fd418a30c9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df34cbcd-e8f4-495d-8577-6e52341fe08e}" ma:internalName="TaxCatchAll" ma:showField="CatchAllData" ma:web="f39c5930-6684-49a0-8e34-1fd418a30c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be35f766-e002-47ea-b188-c5463a519980">
      <Terms xmlns="http://schemas.microsoft.com/office/infopath/2007/PartnerControls"/>
    </lcf76f155ced4ddcb4097134ff3c332f>
    <TaxCatchAll xmlns="f39c5930-6684-49a0-8e34-1fd418a30c9c" xsi:nil="true"/>
  </documentManagement>
</p:properties>
</file>

<file path=customXml/itemProps1.xml><?xml version="1.0" encoding="utf-8"?>
<ds:datastoreItem xmlns:ds="http://schemas.openxmlformats.org/officeDocument/2006/customXml" ds:itemID="{4A8021B2-E2BA-438F-BB8A-381C1D7478A6}">
  <ds:schemaRefs>
    <ds:schemaRef ds:uri="be35f766-e002-47ea-b188-c5463a519980"/>
    <ds:schemaRef ds:uri="f39c5930-6684-49a0-8e34-1fd418a30c9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7800BE2-7934-40F2-8F49-6538405EC21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3154414-4857-47A0-BAB5-A60F331CDBA5}">
  <ds:schemaRefs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purl.org/dc/elements/1.1/"/>
    <ds:schemaRef ds:uri="be35f766-e002-47ea-b188-c5463a519980"/>
    <ds:schemaRef ds:uri="http://schemas.microsoft.com/office/infopath/2007/PartnerControls"/>
    <ds:schemaRef ds:uri="f39c5930-6684-49a0-8e34-1fd418a30c9c"/>
    <ds:schemaRef ds:uri="http://schemas.microsoft.com/sharepoint/v3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1bd84cd2-a803-4625-aaf7-424aaac7782e}" enabled="1" method="Standard" siteId="{8331b18d-2d87-48ef-a35f-ac8818ebf9b4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153</Words>
  <Application>Microsoft Office PowerPoint</Application>
  <PresentationFormat>Widescreen</PresentationFormat>
  <Paragraphs>38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Blank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PITTMAN, ANDREA L SSgt USAF AETC 97 LRS/LGRA</cp:lastModifiedBy>
  <cp:revision>105</cp:revision>
  <dcterms:created xsi:type="dcterms:W3CDTF">2026-04-24T18:59:12Z</dcterms:created>
  <dcterms:modified xsi:type="dcterms:W3CDTF">2026-08-18T06:34:49Z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0x0101003D1BA2064AAA874FBB85874ED003808E</vt:lpwstr>
  </property>
  <property fmtid="{D5CDD505-2E9C-101B-9397-08002B2CF9AE}" pid="3" name="MediaServiceImageTags">
    <vt:lpwstr/>
  </property>
</Properties>
</file>