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8"/>
  </p:notesMasterIdLst>
  <p:sldIdLst>
    <p:sldId id="422" r:id="rId5"/>
    <p:sldId id="421" r:id="rId6"/>
    <p:sldId id="42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1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90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153792-58AB-4DFC-A624-8B9022217C45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3F37FF-F85E-4CB1-8B30-F73E2DD3A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229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11ED30B-0AB4-41EA-9856-7DD2909582FD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2650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11ED30B-0AB4-41EA-9856-7DD2909582FD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2650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11ED30B-0AB4-41EA-9856-7DD2909582FD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2650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512CB1-1BC3-4DA1-B029-911ED91F0FB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538639"/>
      </p:ext>
    </p:extLst>
  </p:cSld>
  <p:clrMapOvr>
    <a:masterClrMapping/>
  </p:clrMapOvr>
  <p:transition spd="slow" advClick="0" advTm="10000">
    <p:cover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8AD84F-B779-4EB2-A48C-CB11CE8A466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625057"/>
      </p:ext>
    </p:extLst>
  </p:cSld>
  <p:clrMapOvr>
    <a:masterClrMapping/>
  </p:clrMapOvr>
  <p:transition spd="slow" advClick="0" advTm="10000">
    <p:cover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FDAF0D-CDD0-48ED-9C58-C5EAA793057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817508"/>
      </p:ext>
    </p:extLst>
  </p:cSld>
  <p:clrMapOvr>
    <a:masterClrMapping/>
  </p:clrMapOvr>
  <p:transition spd="slow" advClick="0" advTm="10000">
    <p:cover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4FE6FD-8D75-49A8-87E3-45B4CE3D938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179477"/>
      </p:ext>
    </p:extLst>
  </p:cSld>
  <p:clrMapOvr>
    <a:masterClrMapping/>
  </p:clrMapOvr>
  <p:transition spd="slow" advClick="0" advTm="10000">
    <p:cover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8BC83E-9D5D-41D1-A87C-920ECA1AD70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521464"/>
      </p:ext>
    </p:extLst>
  </p:cSld>
  <p:clrMapOvr>
    <a:masterClrMapping/>
  </p:clrMapOvr>
  <p:transition spd="slow" advClick="0" advTm="10000">
    <p:cover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798A21-BB32-4A74-9385-2242592BBBC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286132"/>
      </p:ext>
    </p:extLst>
  </p:cSld>
  <p:clrMapOvr>
    <a:masterClrMapping/>
  </p:clrMapOvr>
  <p:transition spd="slow" advClick="0" advTm="10000">
    <p:cover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1D23A2-7851-45F6-B8F8-DB2F457C437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707488"/>
      </p:ext>
    </p:extLst>
  </p:cSld>
  <p:clrMapOvr>
    <a:masterClrMapping/>
  </p:clrMapOvr>
  <p:transition spd="slow" advClick="0" advTm="10000">
    <p:cover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E88A62-53B6-4615-8414-5A1AEFCB757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733040"/>
      </p:ext>
    </p:extLst>
  </p:cSld>
  <p:clrMapOvr>
    <a:masterClrMapping/>
  </p:clrMapOvr>
  <p:transition spd="slow" advClick="0" advTm="10000">
    <p:cover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A35E3F-D1D4-401A-9BA3-5CD59CED9C1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543819"/>
      </p:ext>
    </p:extLst>
  </p:cSld>
  <p:clrMapOvr>
    <a:masterClrMapping/>
  </p:clrMapOvr>
  <p:transition spd="slow" advClick="0" advTm="10000">
    <p:cover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4A8D13-BBA5-436A-82A9-672885BCD98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795979"/>
      </p:ext>
    </p:extLst>
  </p:cSld>
  <p:clrMapOvr>
    <a:masterClrMapping/>
  </p:clrMapOvr>
  <p:transition spd="slow" advClick="0" advTm="10000">
    <p:cover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3DD6D0-9FE4-4E86-BA17-5BD1C2B8756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506832"/>
      </p:ext>
    </p:extLst>
  </p:cSld>
  <p:clrMapOvr>
    <a:masterClrMapping/>
  </p:clrMapOvr>
  <p:transition spd="slow" advClick="0" advTm="10000">
    <p:cover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4000">
              <a:srgbClr val="0070C0"/>
            </a:gs>
            <a:gs pos="86000">
              <a:srgbClr val="0070C0"/>
            </a:gs>
            <a:gs pos="50000">
              <a:schemeClr val="accent2"/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en-US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8CC4C47-92B7-423A-96A0-DC4DD807E04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014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 advClick="0" advTm="10000">
    <p:cover dir="d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7" name="Text Box 3"/>
          <p:cNvSpPr txBox="1">
            <a:spLocks noChangeArrowheads="1"/>
          </p:cNvSpPr>
          <p:nvPr/>
        </p:nvSpPr>
        <p:spPr bwMode="auto">
          <a:xfrm>
            <a:off x="3429000" y="609601"/>
            <a:ext cx="5486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40" tIns="45720" rIns="91440" bIns="45720" anchor="t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FFFFFF"/>
                </a:solidFill>
                <a:latin typeface="Bodoni MT" panose="02070603080606020203" pitchFamily="18" charset="0"/>
              </a:rPr>
              <a:t>DEPARTURES FROM: ALTUS AFB, OK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FFFFFF"/>
                </a:solidFill>
                <a:latin typeface="Bodoni MT" panose="02070603080606020203" pitchFamily="18" charset="0"/>
              </a:rPr>
              <a:t>FRIDAY, APRIL 3</a:t>
            </a:r>
            <a:r>
              <a:rPr lang="en-US" sz="2400" b="1" dirty="0">
                <a:solidFill>
                  <a:srgbClr val="FFFFFF"/>
                </a:solidFill>
                <a:latin typeface="Bodoni MT"/>
              </a:rPr>
              <a:t>,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96143" y="6104692"/>
            <a:ext cx="88392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FFFFFF"/>
                </a:solidFill>
                <a:latin typeface="Times New Roman" pitchFamily="18" charset="0"/>
              </a:rPr>
              <a:t>Seat Releases:  T=Tentative; F=Firm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solidFill>
                  <a:srgbClr val="FF0000"/>
                </a:solidFill>
                <a:latin typeface="Arial Black" panose="020B0A04020102020204" pitchFamily="34" charset="0"/>
              </a:rPr>
              <a:t>*</a:t>
            </a:r>
            <a:r>
              <a:rPr lang="en-US" sz="2000" b="1" u="sng">
                <a:solidFill>
                  <a:srgbClr val="FF0000"/>
                </a:solidFill>
                <a:latin typeface="Arial Black" panose="020B0A04020102020204" pitchFamily="34" charset="0"/>
              </a:rPr>
              <a:t>ALL FLIGHTS ARE SUBJECT TO CHANGE WITHOUT NOTICE*</a:t>
            </a:r>
          </a:p>
        </p:txBody>
      </p:sp>
      <p:graphicFrame>
        <p:nvGraphicFramePr>
          <p:cNvPr id="7" name="Table 9">
            <a:extLst>
              <a:ext uri="{FF2B5EF4-FFF2-40B4-BE49-F238E27FC236}">
                <a16:creationId xmlns:a16="http://schemas.microsoft.com/office/drawing/2014/main" id="{1EAF0443-8FA2-E3F4-FE63-28537CDC9C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1469206"/>
              </p:ext>
            </p:extLst>
          </p:nvPr>
        </p:nvGraphicFramePr>
        <p:xfrm>
          <a:off x="2019300" y="2135362"/>
          <a:ext cx="8153400" cy="129363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1625823393"/>
                    </a:ext>
                  </a:extLst>
                </a:gridCol>
                <a:gridCol w="5105400">
                  <a:extLst>
                    <a:ext uri="{9D8B030D-6E8A-4147-A177-3AD203B41FA5}">
                      <a16:colId xmlns:a16="http://schemas.microsoft.com/office/drawing/2014/main" val="200858468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973165029"/>
                    </a:ext>
                  </a:extLst>
                </a:gridCol>
              </a:tblGrid>
              <a:tr h="620486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Roll Call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Destination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Seats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3630975"/>
                  </a:ext>
                </a:extLst>
              </a:tr>
              <a:tr h="67315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0600L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 RICHARD B RUSSELL JH TOWERS</a:t>
                      </a:r>
                    </a:p>
                    <a:p>
                      <a:pPr algn="ctr"/>
                      <a:r>
                        <a:rPr lang="en-US" sz="1800" dirty="0"/>
                        <a:t>ROME, GEORGIA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38F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4831007"/>
                  </a:ext>
                </a:extLst>
              </a:tr>
            </a:tbl>
          </a:graphicData>
        </a:graphic>
      </p:graphicFrame>
      <p:pic>
        <p:nvPicPr>
          <p:cNvPr id="13" name="Picture 12">
            <a:extLst>
              <a:ext uri="{FF2B5EF4-FFF2-40B4-BE49-F238E27FC236}">
                <a16:creationId xmlns:a16="http://schemas.microsoft.com/office/drawing/2014/main" id="{F2BF29C0-FA00-8B5D-2B19-A6BBE1B2BE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76201"/>
            <a:ext cx="3905880" cy="178813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8D55D302-0951-445E-AFFB-B18474124D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09180" y="24883"/>
            <a:ext cx="1707666" cy="1753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8961531"/>
      </p:ext>
    </p:extLst>
  </p:cSld>
  <p:clrMapOvr>
    <a:masterClrMapping/>
  </p:clrMapOvr>
  <p:transition advClick="0" advTm="15000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7" name="Text Box 3"/>
          <p:cNvSpPr txBox="1">
            <a:spLocks noChangeArrowheads="1"/>
          </p:cNvSpPr>
          <p:nvPr/>
        </p:nvSpPr>
        <p:spPr bwMode="auto">
          <a:xfrm>
            <a:off x="3429000" y="609601"/>
            <a:ext cx="5486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40" tIns="45720" rIns="91440" bIns="45720" anchor="t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FFFFFF"/>
                </a:solidFill>
                <a:latin typeface="Bodoni MT" panose="02070603080606020203" pitchFamily="18" charset="0"/>
              </a:rPr>
              <a:t>DEPARTURES FROM: ALTUS AFB, OK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FFFFFF"/>
                </a:solidFill>
                <a:latin typeface="Bodoni MT"/>
              </a:rPr>
              <a:t>SATURDAY , APRIL 4,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96143" y="6104692"/>
            <a:ext cx="88392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FFFFFF"/>
                </a:solidFill>
                <a:latin typeface="Times New Roman" pitchFamily="18" charset="0"/>
              </a:rPr>
              <a:t>Seat Releases:  T=Tentative; F=Firm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solidFill>
                  <a:srgbClr val="FF0000"/>
                </a:solidFill>
                <a:latin typeface="Arial Black" panose="020B0A04020102020204" pitchFamily="34" charset="0"/>
              </a:rPr>
              <a:t>*</a:t>
            </a:r>
            <a:r>
              <a:rPr lang="en-US" sz="2000" b="1" u="sng">
                <a:solidFill>
                  <a:srgbClr val="FF0000"/>
                </a:solidFill>
                <a:latin typeface="Arial Black" panose="020B0A04020102020204" pitchFamily="34" charset="0"/>
              </a:rPr>
              <a:t>ALL FLIGHTS ARE SUBJECT TO CHANGE WITHOUT NOTICE*</a:t>
            </a:r>
          </a:p>
        </p:txBody>
      </p:sp>
      <p:graphicFrame>
        <p:nvGraphicFramePr>
          <p:cNvPr id="7" name="Table 9">
            <a:extLst>
              <a:ext uri="{FF2B5EF4-FFF2-40B4-BE49-F238E27FC236}">
                <a16:creationId xmlns:a16="http://schemas.microsoft.com/office/drawing/2014/main" id="{1EAF0443-8FA2-E3F4-FE63-28537CDC9C60}"/>
              </a:ext>
            </a:extLst>
          </p:cNvPr>
          <p:cNvGraphicFramePr>
            <a:graphicFrameLocks noGrp="1"/>
          </p:cNvGraphicFramePr>
          <p:nvPr/>
        </p:nvGraphicFramePr>
        <p:xfrm>
          <a:off x="2019300" y="2135362"/>
          <a:ext cx="8153400" cy="129363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1625823393"/>
                    </a:ext>
                  </a:extLst>
                </a:gridCol>
                <a:gridCol w="5105400">
                  <a:extLst>
                    <a:ext uri="{9D8B030D-6E8A-4147-A177-3AD203B41FA5}">
                      <a16:colId xmlns:a16="http://schemas.microsoft.com/office/drawing/2014/main" val="200858468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973165029"/>
                    </a:ext>
                  </a:extLst>
                </a:gridCol>
              </a:tblGrid>
              <a:tr h="620486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Roll Call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Destination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Seats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3630975"/>
                  </a:ext>
                </a:extLst>
              </a:tr>
              <a:tr h="673152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4831007"/>
                  </a:ext>
                </a:extLst>
              </a:tr>
            </a:tbl>
          </a:graphicData>
        </a:graphic>
      </p:graphicFrame>
      <p:pic>
        <p:nvPicPr>
          <p:cNvPr id="13" name="Picture 12">
            <a:extLst>
              <a:ext uri="{FF2B5EF4-FFF2-40B4-BE49-F238E27FC236}">
                <a16:creationId xmlns:a16="http://schemas.microsoft.com/office/drawing/2014/main" id="{F2BF29C0-FA00-8B5D-2B19-A6BBE1B2BE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76201"/>
            <a:ext cx="3905880" cy="178813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8D55D302-0951-445E-AFFB-B18474124D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09180" y="24883"/>
            <a:ext cx="1707666" cy="1753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167003"/>
      </p:ext>
    </p:extLst>
  </p:cSld>
  <p:clrMapOvr>
    <a:masterClrMapping/>
  </p:clrMapOvr>
  <p:transition advClick="0" advTm="15000"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7" name="Text Box 3"/>
          <p:cNvSpPr txBox="1">
            <a:spLocks noChangeArrowheads="1"/>
          </p:cNvSpPr>
          <p:nvPr/>
        </p:nvSpPr>
        <p:spPr bwMode="auto">
          <a:xfrm>
            <a:off x="3429000" y="609601"/>
            <a:ext cx="5486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40" tIns="45720" rIns="91440" bIns="45720" anchor="t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FFFFFF"/>
                </a:solidFill>
                <a:latin typeface="Bodoni MT" panose="02070603080606020203" pitchFamily="18" charset="0"/>
              </a:rPr>
              <a:t>DEPARTURES FROM: ALTUS AFB, OK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FFFFFF"/>
                </a:solidFill>
                <a:latin typeface="Bodoni MT"/>
              </a:rPr>
              <a:t>SUNDAY, APRIL 5,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96143" y="6104692"/>
            <a:ext cx="88392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FFFFFF"/>
                </a:solidFill>
                <a:latin typeface="Times New Roman" pitchFamily="18" charset="0"/>
              </a:rPr>
              <a:t>Seat Releases:  T=Tentative; F=Firm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solidFill>
                  <a:srgbClr val="FF0000"/>
                </a:solidFill>
                <a:latin typeface="Arial Black" panose="020B0A04020102020204" pitchFamily="34" charset="0"/>
              </a:rPr>
              <a:t>*</a:t>
            </a:r>
            <a:r>
              <a:rPr lang="en-US" sz="2000" b="1" u="sng">
                <a:solidFill>
                  <a:srgbClr val="FF0000"/>
                </a:solidFill>
                <a:latin typeface="Arial Black" panose="020B0A04020102020204" pitchFamily="34" charset="0"/>
              </a:rPr>
              <a:t>ALL FLIGHTS ARE SUBJECT TO CHANGE WITHOUT NOTICE*</a:t>
            </a:r>
          </a:p>
        </p:txBody>
      </p:sp>
      <p:graphicFrame>
        <p:nvGraphicFramePr>
          <p:cNvPr id="7" name="Table 9">
            <a:extLst>
              <a:ext uri="{FF2B5EF4-FFF2-40B4-BE49-F238E27FC236}">
                <a16:creationId xmlns:a16="http://schemas.microsoft.com/office/drawing/2014/main" id="{1EAF0443-8FA2-E3F4-FE63-28537CDC9C60}"/>
              </a:ext>
            </a:extLst>
          </p:cNvPr>
          <p:cNvGraphicFramePr>
            <a:graphicFrameLocks noGrp="1"/>
          </p:cNvGraphicFramePr>
          <p:nvPr/>
        </p:nvGraphicFramePr>
        <p:xfrm>
          <a:off x="2019300" y="2135362"/>
          <a:ext cx="8153400" cy="129363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1625823393"/>
                    </a:ext>
                  </a:extLst>
                </a:gridCol>
                <a:gridCol w="5105400">
                  <a:extLst>
                    <a:ext uri="{9D8B030D-6E8A-4147-A177-3AD203B41FA5}">
                      <a16:colId xmlns:a16="http://schemas.microsoft.com/office/drawing/2014/main" val="200858468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973165029"/>
                    </a:ext>
                  </a:extLst>
                </a:gridCol>
              </a:tblGrid>
              <a:tr h="620486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Roll Call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Destination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Seats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3630975"/>
                  </a:ext>
                </a:extLst>
              </a:tr>
              <a:tr h="673152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4831007"/>
                  </a:ext>
                </a:extLst>
              </a:tr>
            </a:tbl>
          </a:graphicData>
        </a:graphic>
      </p:graphicFrame>
      <p:pic>
        <p:nvPicPr>
          <p:cNvPr id="13" name="Picture 12">
            <a:extLst>
              <a:ext uri="{FF2B5EF4-FFF2-40B4-BE49-F238E27FC236}">
                <a16:creationId xmlns:a16="http://schemas.microsoft.com/office/drawing/2014/main" id="{F2BF29C0-FA00-8B5D-2B19-A6BBE1B2BE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76201"/>
            <a:ext cx="3905880" cy="178813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8D55D302-0951-445E-AFFB-B18474124D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09180" y="24883"/>
            <a:ext cx="1707666" cy="1753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0989959"/>
      </p:ext>
    </p:extLst>
  </p:cSld>
  <p:clrMapOvr>
    <a:masterClrMapping/>
  </p:clrMapOvr>
  <p:transition advClick="0" advTm="15000">
    <p:dissolve/>
  </p:transition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rgbClr val="00CC00"/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53882" dir="2700000" algn="ctr" rotWithShape="0">
            <a:srgbClr val="C0C0C0">
              <a:alpha val="80000"/>
            </a:srgbClr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rgbClr val="00CC00"/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53882" dir="2700000" algn="ctr" rotWithShape="0">
            <a:srgbClr val="C0C0C0">
              <a:alpha val="80000"/>
            </a:srgbClr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344C718A1BAC4BB2A1ED70A5130BF0" ma:contentTypeVersion="12" ma:contentTypeDescription="Create a new document." ma:contentTypeScope="" ma:versionID="2e5ee93435fbc47abfc970ce8b96925d">
  <xsd:schema xmlns:xsd="http://www.w3.org/2001/XMLSchema" xmlns:xs="http://www.w3.org/2001/XMLSchema" xmlns:p="http://schemas.microsoft.com/office/2006/metadata/properties" xmlns:ns1="http://schemas.microsoft.com/sharepoint/v3" xmlns:ns3="5dcd6542-dc00-49d9-8215-1a3c5f1b194e" targetNamespace="http://schemas.microsoft.com/office/2006/metadata/properties" ma:root="true" ma:fieldsID="744c19e71ae2ad0181f27cf752e3a007" ns1:_="" ns3:_="">
    <xsd:import namespace="http://schemas.microsoft.com/sharepoint/v3"/>
    <xsd:import namespace="5dcd6542-dc00-49d9-8215-1a3c5f1b194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SearchProperties" minOccurs="0"/>
                <xsd:element ref="ns3:MediaServiceObjectDetectorVersions" minOccurs="0"/>
                <xsd:element ref="ns3:_activity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cd6542-dc00-49d9-8215-1a3c5f1b19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3" nillable="true" ma:displayName="_activity" ma:hidden="true" ma:internalName="_activity">
      <xsd:simpleType>
        <xsd:restriction base="dms:Note"/>
      </xsd:simpleType>
    </xsd:element>
    <xsd:element name="MediaServiceSystemTags" ma:index="1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activity xmlns="5dcd6542-dc00-49d9-8215-1a3c5f1b194e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B8D9DE46-4E16-4431-8ACC-911673F36CF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dcd6542-dc00-49d9-8215-1a3c5f1b19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610518F-B604-4908-BDD9-E6BDBDE06D0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C5A67ED-BA19-440B-95EA-8455D3C989F2}">
  <ds:schemaRefs>
    <ds:schemaRef ds:uri="http://www.w3.org/XML/1998/namespace"/>
    <ds:schemaRef ds:uri="http://purl.org/dc/dcmitype/"/>
    <ds:schemaRef ds:uri="http://purl.org/dc/terms/"/>
    <ds:schemaRef ds:uri="5dcd6542-dc00-49d9-8215-1a3c5f1b194e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schemas.microsoft.com/sharepoint/v3"/>
  </ds:schemaRefs>
</ds:datastoreItem>
</file>

<file path=docMetadata/LabelInfo.xml><?xml version="1.0" encoding="utf-8"?>
<clbl:labelList xmlns:clbl="http://schemas.microsoft.com/office/2020/mipLabelMetadata">
  <clbl:label id="{1bd84cd2-a803-4625-aaf7-424aaac7782e}" enabled="1" method="Standard" siteId="{8331b18d-2d87-48ef-a35f-ac8818ebf9b4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131</Words>
  <Application>Microsoft Office PowerPoint</Application>
  <PresentationFormat>Widescreen</PresentationFormat>
  <Paragraphs>30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Arial Black</vt:lpstr>
      <vt:lpstr>Bodoni MT</vt:lpstr>
      <vt:lpstr>Times New Roman</vt:lpstr>
      <vt:lpstr>Blank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GONZALEZ, KELILAH R SrA USAF AETC 97 LRS/LGRA</dc:creator>
  <cp:lastModifiedBy>GONZALEZ, KELILAH R SrA USAF AETC 97 LRS/LGRA</cp:lastModifiedBy>
  <cp:revision>2</cp:revision>
  <dcterms:created xsi:type="dcterms:W3CDTF">2026-03-31T15:11:14Z</dcterms:created>
  <dcterms:modified xsi:type="dcterms:W3CDTF">2026-03-31T15:28:43Z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0x010100CD344C718A1BAC4BB2A1ED70A5130BF0</vt:lpwstr>
  </property>
</Properties>
</file>