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72" r:id="rId6"/>
    <p:sldMasterId id="2147483778" r:id="rId7"/>
    <p:sldMasterId id="2147483751" r:id="rId8"/>
    <p:sldMasterId id="2147483754" r:id="rId9"/>
    <p:sldMasterId id="2147483766" r:id="rId10"/>
    <p:sldMasterId id="2147483784" r:id="rId11"/>
  </p:sldMasterIdLst>
  <p:notesMasterIdLst>
    <p:notesMasterId r:id="rId34"/>
  </p:notesMasterIdLst>
  <p:handoutMasterIdLst>
    <p:handoutMasterId r:id="rId35"/>
  </p:handoutMasterIdLst>
  <p:sldIdLst>
    <p:sldId id="4359" r:id="rId12"/>
    <p:sldId id="4401" r:id="rId13"/>
    <p:sldId id="4449" r:id="rId14"/>
    <p:sldId id="4450" r:id="rId15"/>
    <p:sldId id="1714" r:id="rId16"/>
    <p:sldId id="1814" r:id="rId17"/>
    <p:sldId id="1718" r:id="rId18"/>
    <p:sldId id="1732" r:id="rId19"/>
    <p:sldId id="1719" r:id="rId20"/>
    <p:sldId id="1720" r:id="rId21"/>
    <p:sldId id="1716" r:id="rId22"/>
    <p:sldId id="1713" r:id="rId23"/>
    <p:sldId id="1815" r:id="rId24"/>
    <p:sldId id="1816" r:id="rId25"/>
    <p:sldId id="1818" r:id="rId26"/>
    <p:sldId id="1723" r:id="rId27"/>
    <p:sldId id="1725" r:id="rId28"/>
    <p:sldId id="1726" r:id="rId29"/>
    <p:sldId id="1727" r:id="rId30"/>
    <p:sldId id="1728" r:id="rId31"/>
    <p:sldId id="1729" r:id="rId32"/>
    <p:sldId id="1735" r:id="rId33"/>
  </p:sldIdLst>
  <p:sldSz cx="121920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A, GLEN A MSgt USAF AETC 97 MSG/CCF" initials="" lastIdx="1" clrIdx="0"/>
  <p:cmAuthor id="2" name="PAINTER, MARK E GS-11 USAF AETC 97 CES/CEIE" initials="" lastIdx="1" clrIdx="2"/>
  <p:cmAuthor id="3" name="FLEISHMAN, TRISHA M GS-07 USAF AETC 97 CES/CEN" initials="FTMGUA9C" lastIdx="5" clrIdx="1"/>
  <p:cmAuthor id="4" name="PONCIANO, YECENIA GS-09 USAF AETC 97 CES/CE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00"/>
    <a:srgbClr val="FF9900"/>
    <a:srgbClr val="76B531"/>
    <a:srgbClr val="DB6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79501" autoAdjust="0"/>
  </p:normalViewPr>
  <p:slideViewPr>
    <p:cSldViewPr snapToGrid="0">
      <p:cViewPr varScale="1">
        <p:scale>
          <a:sx n="125" d="100"/>
          <a:sy n="125" d="100"/>
        </p:scale>
        <p:origin x="166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5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F1E296-7A9A-C036-A44F-A1CA2A4F3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D1974-8A8B-DD82-CBC7-03F2390B07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B97039-CEBB-481F-A0DC-58688C0EABB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14E09-2A08-9BDA-B8A9-AF81DBEC2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E66E-9770-7043-99BF-85D9D8AAD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092C7D6-F3D9-4F9E-9E87-B1DC5E49C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D40C-9AB4-BB9F-DA0A-9237AA2602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95CC5-20AD-5589-062C-3113E93A18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5FF30A-C1E5-40C5-844B-14626FB3369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D5B403-92E6-793B-2A84-1AC493B27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96D2EC-3380-2CF4-0FC5-ECC6D22A9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ED675-CB72-E8D3-20BE-FFEEBD17B5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C42E6-1DFB-7899-2DA8-25911BEFB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38DA231-68B5-4EF6-85B1-4FF4A40E8D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699D-FC38-4F9E-9528-299A159BC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56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B3AF3E8-4E4A-EAA0-7F30-E60E492772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9A3936A-D288-43D9-D96D-EB6851B5A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altLang="en-US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en-US" dirty="0">
              <a:latin typeface="Arial" panose="020B0604020202020204" pitchFamily="34" charset="0"/>
            </a:endParaRPr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F2AB1806-B0EB-B199-2551-78CF928D5D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1E30847A-942D-6EFE-2854-5CDEFAA64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BC2BC1-B33B-4CB4-8406-45320E3C448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1A7D799-D3C1-EC68-2796-DF44A40A0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0FCE185-90E5-A078-A945-FBC99110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spcBef>
                <a:spcPct val="0"/>
              </a:spcBef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15FA9186-2D53-59B8-E262-3B6D18D211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AutoNum type="arabicPeriod"/>
            </a:pPr>
            <a:r>
              <a:rPr lang="en-US" dirty="0"/>
              <a:t>c. Recycle Center, </a:t>
            </a:r>
            <a:r>
              <a:rPr lang="en-US" dirty="0" err="1"/>
              <a:t>Bldg</a:t>
            </a:r>
            <a:r>
              <a:rPr lang="en-US" dirty="0"/>
              <a:t> 400 </a:t>
            </a:r>
          </a:p>
          <a:p>
            <a:pPr marL="228600" indent="-228600">
              <a:buAutoNum type="arabicPeriod"/>
            </a:pPr>
            <a:r>
              <a:rPr lang="en-US" dirty="0"/>
              <a:t>b. Same day it is generated</a:t>
            </a:r>
          </a:p>
        </p:txBody>
      </p:sp>
    </p:spTree>
    <p:extLst>
      <p:ext uri="{BB962C8B-B14F-4D97-AF65-F5344CB8AC3E}">
        <p14:creationId xmlns:p14="http://schemas.microsoft.com/office/powerpoint/2010/main" val="221413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dirty="0"/>
              <a:t>d. AA batteries </a:t>
            </a:r>
          </a:p>
          <a:p>
            <a:pPr marL="228600" indent="-228600">
              <a:buAutoNum type="arabicPeriod" startAt="3"/>
            </a:pPr>
            <a:r>
              <a:rPr lang="en-US" dirty="0"/>
              <a:t>a. 97 CEIE, Environmental Element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dirty="0"/>
              <a:t>d. DAFI 32-7001 – Environmental Management</a:t>
            </a:r>
          </a:p>
          <a:p>
            <a:pPr marL="228600" indent="-228600">
              <a:buAutoNum type="arabicPeriod" startAt="5"/>
            </a:pPr>
            <a:r>
              <a:rPr lang="en-US" dirty="0"/>
              <a:t>a.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62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dirty="0"/>
              <a:t>d. Take the to Roll Off at Recycling Center, </a:t>
            </a:r>
            <a:r>
              <a:rPr lang="en-US" dirty="0" err="1"/>
              <a:t>Bldg</a:t>
            </a:r>
            <a:r>
              <a:rPr lang="en-US" dirty="0"/>
              <a:t> 400</a:t>
            </a:r>
          </a:p>
          <a:p>
            <a:pPr marL="228600" indent="-228600">
              <a:buAutoNum type="arabicPeriod" startAt="7"/>
            </a:pPr>
            <a:r>
              <a:rPr lang="en-US" dirty="0"/>
              <a:t>a. Glass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9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en-US" dirty="0"/>
              <a:t>b. Yes</a:t>
            </a:r>
          </a:p>
          <a:p>
            <a:pPr marL="228600" indent="-228600">
              <a:buAutoNum type="arabicPeriod" startAt="9"/>
            </a:pPr>
            <a:r>
              <a:rPr lang="en-US" dirty="0"/>
              <a:t>a. Cardboard and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2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7EA04-B252-0771-FA83-F33A351A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DE238EA-409D-976E-1458-4ECEEC531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9056D84-4807-3546-51EF-1AC7295E0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30" tIns="45367" rIns="90730" bIns="45367"/>
          <a:lstStyle/>
          <a:p>
            <a:endParaRPr lang="en-US" dirty="0"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648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4CFD0-9638-1A90-8147-A913D168B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1B4CFF8-A460-C8B4-E5FC-63632EA54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EE3AB01-A360-022D-EF71-2F21D60F7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30" tIns="45367" rIns="90730" bIns="45367"/>
          <a:lstStyle/>
          <a:p>
            <a:endParaRPr lang="en-US" dirty="0"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750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1589720-3A56-1178-08CF-D5FD35504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3BEE938-6EE9-6D0E-8D64-0239D0F82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8B78AC2-BE31-912C-0E2E-47E430997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AA43C03-F4A5-D716-FA76-9845F583E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C3DBD912-37F1-1FD5-7E8F-AE25A43040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2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07F926F-0D07-B6ED-43DD-9D392E523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94A4177-E55A-78C1-301C-628652429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E9389A0F-4D4D-9344-42CF-E6FCAEBE60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10EEF296-404B-5907-A408-B2A1B8A50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82646-4070-785C-19E8-D6A04A1A4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4F5E04D-C45E-4A80-A597-E77BC75E6B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387DAD1-575A-8011-D344-85A74E6C8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1A8ED9F-383E-F936-4BDD-F6CB4F689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DB2BE5-9428-664F-AB39-846B3EE9E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80" y="4329114"/>
            <a:ext cx="6013795" cy="447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3068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47648"/>
            <a:ext cx="10972800" cy="5978525"/>
          </a:xfrm>
          <a:prstGeom prst="rect">
            <a:avLst/>
          </a:prstGeom>
        </p:spPr>
        <p:txBody>
          <a:bodyPr lIns="91380" tIns="45692" rIns="91380" bIns="4569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0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CDA38-A9B1-4FCC-82CB-9FD2D75FE9A4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DDE9E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DDE9E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23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6B23F-BEC2-4499-BCC3-0C98AFEEEE1D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97th Air Mobility Wing#">
            <a:extLst>
              <a:ext uri="{FF2B5EF4-FFF2-40B4-BE49-F238E27FC236}">
                <a16:creationId xmlns:a16="http://schemas.microsoft.com/office/drawing/2014/main" id="{8EA48421-44BB-EF90-9EC5-8301FFC5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420459" y="1770175"/>
            <a:ext cx="5351083" cy="39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40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0617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lIns="91380" tIns="45692" rIns="91380" bIns="45692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15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2888"/>
            <a:ext cx="2540000" cy="2651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F0986-13E8-419E-8F09-D989614D642A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845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47648"/>
            <a:ext cx="10972800" cy="5978525"/>
          </a:xfrm>
          <a:prstGeom prst="rect">
            <a:avLst/>
          </a:prstGeom>
        </p:spPr>
        <p:txBody>
          <a:bodyPr lIns="91380" tIns="45692" rIns="91380" bIns="4569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0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CDA38-A9B1-4FCC-82CB-9FD2D75FE9A4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DDE9E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DDE9E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04396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0457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6B23F-BEC2-4499-BCC3-0C98AFEEEE1D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97th Air Mobility Wing#">
            <a:extLst>
              <a:ext uri="{FF2B5EF4-FFF2-40B4-BE49-F238E27FC236}">
                <a16:creationId xmlns:a16="http://schemas.microsoft.com/office/drawing/2014/main" id="{8EA48421-44BB-EF90-9EC5-8301FFC5B8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420459" y="1770175"/>
            <a:ext cx="5351083" cy="39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55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6B23F-BEC2-4499-BCC3-0C98AFEEEE1D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97th Air Mobility Wing#">
            <a:extLst>
              <a:ext uri="{FF2B5EF4-FFF2-40B4-BE49-F238E27FC236}">
                <a16:creationId xmlns:a16="http://schemas.microsoft.com/office/drawing/2014/main" id="{8EA48421-44BB-EF90-9EC5-8301FFC5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420459" y="1770175"/>
            <a:ext cx="5351083" cy="39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796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1330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072C4E-C0CB-F0FF-4AEF-78A686043D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08363" y="763588"/>
            <a:ext cx="5472112" cy="53975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96" y="2130127"/>
            <a:ext cx="10362617" cy="1470288"/>
          </a:xfrm>
        </p:spPr>
        <p:txBody>
          <a:bodyPr/>
          <a:lstStyle>
            <a:lvl1pPr>
              <a:defRPr>
                <a:solidFill>
                  <a:srgbClr val="151C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383" y="3885868"/>
            <a:ext cx="8533235" cy="17528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6692" indent="0" algn="ctr">
              <a:buNone/>
              <a:defRPr/>
            </a:lvl2pPr>
            <a:lvl3pPr marL="833384" indent="0" algn="ctr">
              <a:buNone/>
              <a:defRPr/>
            </a:lvl3pPr>
            <a:lvl4pPr marL="1250076" indent="0" algn="ctr">
              <a:buNone/>
              <a:defRPr/>
            </a:lvl4pPr>
            <a:lvl5pPr marL="1666768" indent="0" algn="ctr">
              <a:buNone/>
              <a:defRPr/>
            </a:lvl5pPr>
            <a:lvl6pPr marL="2083460" indent="0" algn="ctr">
              <a:buNone/>
              <a:defRPr/>
            </a:lvl6pPr>
            <a:lvl7pPr marL="2500152" indent="0" algn="ctr">
              <a:buNone/>
              <a:defRPr/>
            </a:lvl7pPr>
            <a:lvl8pPr marL="2916845" indent="0" algn="ctr">
              <a:buNone/>
              <a:defRPr/>
            </a:lvl8pPr>
            <a:lvl9pPr marL="33335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6965E-F786-0EC2-2DD6-27F8E57F4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DF86D-02F7-342C-F268-A7978620EE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AEB60-E6EA-479A-9F9B-C9E1194E5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67316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lIns="91380" tIns="45692" rIns="91380" bIns="45692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278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2888"/>
            <a:ext cx="2540000" cy="2651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F0986-13E8-419E-8F09-D989614D642A}" type="slidenum">
              <a:rPr>
                <a:solidFill>
                  <a:srgbClr val="808080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050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47648"/>
            <a:ext cx="10972800" cy="5978525"/>
          </a:xfrm>
          <a:prstGeom prst="rect">
            <a:avLst/>
          </a:prstGeom>
        </p:spPr>
        <p:txBody>
          <a:bodyPr lIns="91380" tIns="45692" rIns="91380" bIns="4569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0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DA38-A9B1-4FCC-82CB-9FD2D75FE9A4}" type="slidenum">
              <a:rPr>
                <a:solidFill>
                  <a:srgbClr val="DDE9EC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DDE9EC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6348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6B23F-BEC2-4499-BCC3-0C98AFEEEE1D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97th Air Mobility Wing#">
            <a:extLst>
              <a:ext uri="{FF2B5EF4-FFF2-40B4-BE49-F238E27FC236}">
                <a16:creationId xmlns:a16="http://schemas.microsoft.com/office/drawing/2014/main" id="{8EA48421-44BB-EF90-9EC5-8301FFC5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420459" y="1770175"/>
            <a:ext cx="5351083" cy="39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111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9371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lIns="91380" tIns="45692" rIns="91380" bIns="45692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802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2888"/>
            <a:ext cx="2540000" cy="2651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F0986-13E8-419E-8F09-D989614D642A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318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47648"/>
            <a:ext cx="10972800" cy="5978525"/>
          </a:xfrm>
          <a:prstGeom prst="rect">
            <a:avLst/>
          </a:prstGeom>
        </p:spPr>
        <p:txBody>
          <a:bodyPr lIns="91380" tIns="45692" rIns="91380" bIns="4569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0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CDA38-A9B1-4FCC-82CB-9FD2D75FE9A4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DDE9E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DDE9E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8827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CAC00-53F3-43D0-BE48-D0CA3C9F355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3187-BF77-4E46-9CF6-F3E48E141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073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CAC00-53F3-43D0-BE48-D0CA3C9F355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3187-BF77-4E46-9CF6-F3E48E141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328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39" y="1550619"/>
            <a:ext cx="5088092" cy="41153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1970" y="1550619"/>
            <a:ext cx="5088092" cy="41153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65E4-2BE8-5921-D6A3-FF6B87DAE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DE762D7B-A19C-7C07-D280-AAE7D6A090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AE8E0-7149-437F-BFE2-CF7FC2432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1887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95" y="1534841"/>
            <a:ext cx="5387163" cy="639755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200" b="1"/>
            </a:lvl1pPr>
            <a:lvl2pPr marL="416649" indent="0">
              <a:buNone/>
              <a:defRPr sz="1800" b="1"/>
            </a:lvl2pPr>
            <a:lvl3pPr marL="833298" indent="0">
              <a:buNone/>
              <a:defRPr sz="1600" b="1"/>
            </a:lvl3pPr>
            <a:lvl4pPr marL="1249947" indent="0">
              <a:buNone/>
              <a:defRPr sz="1500" b="1"/>
            </a:lvl4pPr>
            <a:lvl5pPr marL="1666596" indent="0">
              <a:buNone/>
              <a:defRPr sz="1500" b="1"/>
            </a:lvl5pPr>
            <a:lvl6pPr marL="2083245" indent="0">
              <a:buNone/>
              <a:defRPr sz="1500" b="1"/>
            </a:lvl6pPr>
            <a:lvl7pPr marL="2499895" indent="0">
              <a:buNone/>
              <a:defRPr sz="1500" b="1"/>
            </a:lvl7pPr>
            <a:lvl8pPr marL="2916545" indent="0">
              <a:buNone/>
              <a:defRPr sz="1500" b="1"/>
            </a:lvl8pPr>
            <a:lvl9pPr marL="333319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95" y="2174595"/>
            <a:ext cx="5387163" cy="395184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01" y="1534841"/>
            <a:ext cx="5389104" cy="639755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200" b="1"/>
            </a:lvl1pPr>
            <a:lvl2pPr marL="416649" indent="0">
              <a:buNone/>
              <a:defRPr sz="1800" b="1"/>
            </a:lvl2pPr>
            <a:lvl3pPr marL="833298" indent="0">
              <a:buNone/>
              <a:defRPr sz="1600" b="1"/>
            </a:lvl3pPr>
            <a:lvl4pPr marL="1249947" indent="0">
              <a:buNone/>
              <a:defRPr sz="1500" b="1"/>
            </a:lvl4pPr>
            <a:lvl5pPr marL="1666596" indent="0">
              <a:buNone/>
              <a:defRPr sz="1500" b="1"/>
            </a:lvl5pPr>
            <a:lvl6pPr marL="2083245" indent="0">
              <a:buNone/>
              <a:defRPr sz="1500" b="1"/>
            </a:lvl6pPr>
            <a:lvl7pPr marL="2499895" indent="0">
              <a:buNone/>
              <a:defRPr sz="1500" b="1"/>
            </a:lvl7pPr>
            <a:lvl8pPr marL="2916545" indent="0">
              <a:buNone/>
              <a:defRPr sz="1500" b="1"/>
            </a:lvl8pPr>
            <a:lvl9pPr marL="333319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01" y="2174595"/>
            <a:ext cx="5389104" cy="395184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697" y="-114752"/>
            <a:ext cx="10362617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5487DC5-4F68-F3C3-C6A3-9BCED7A6B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6EE8E-1243-69EF-6D04-495856CFA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56165E-4643-4C86-BA85-0EEDC4F67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159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3187-BF77-4E46-9CF6-F3E48E141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56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6B23F-BEC2-4499-BCC3-0C98AFEEEE1D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97th Air Mobility Wing#">
            <a:extLst>
              <a:ext uri="{FF2B5EF4-FFF2-40B4-BE49-F238E27FC236}">
                <a16:creationId xmlns:a16="http://schemas.microsoft.com/office/drawing/2014/main" id="{8EA48421-44BB-EF90-9EC5-8301FFC5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420459" y="1770175"/>
            <a:ext cx="5351083" cy="39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045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1546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lIns="91380" tIns="45692" rIns="91380" bIns="45692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689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2888"/>
            <a:ext cx="2540000" cy="2651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F0986-13E8-419E-8F09-D989614D642A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4248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>
            <a:extLst>
              <a:ext uri="{FF2B5EF4-FFF2-40B4-BE49-F238E27FC236}">
                <a16:creationId xmlns:a16="http://schemas.microsoft.com/office/drawing/2014/main" id="{C4326E1D-A3FF-B775-B84E-00861FBC6A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81388" y="6465888"/>
            <a:ext cx="521811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38" tIns="41669" rIns="83338" bIns="41669">
            <a:spAutoFit/>
          </a:bodyPr>
          <a:lstStyle/>
          <a:p>
            <a:pPr algn="ctr">
              <a:defRPr/>
            </a:pP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AIRMEN – MISSION - CULTURE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4AABB6-2F4A-DAC4-A378-22BA10DE10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65900"/>
            <a:ext cx="2540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CCCCCC"/>
                </a:solidFill>
              </a:defRPr>
            </a:lvl1pPr>
          </a:lstStyle>
          <a:p>
            <a:fld id="{373FAB9B-BB6C-4840-B386-024F4B3F8D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8E3796C-A2EA-29A0-18ED-8F3610A05D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7013" y="688975"/>
            <a:ext cx="11825287" cy="74613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9" name="Picture 3">
            <a:extLst>
              <a:ext uri="{FF2B5EF4-FFF2-40B4-BE49-F238E27FC236}">
                <a16:creationId xmlns:a16="http://schemas.microsoft.com/office/drawing/2014/main" id="{5BD54C8E-1FC3-446F-2409-7CF993F55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450"/>
            <a:ext cx="6985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623A7-969A-A5AD-7FB2-663EEA62E65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96EB3E5-FB0E-90DD-DD9B-F66BD407411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82563" y="6421438"/>
            <a:ext cx="11826875" cy="74612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32" name="Title Placeholder 1">
            <a:extLst>
              <a:ext uri="{FF2B5EF4-FFF2-40B4-BE49-F238E27FC236}">
                <a16:creationId xmlns:a16="http://schemas.microsoft.com/office/drawing/2014/main" id="{A7892EE5-71DD-0560-3945-99134D0E44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42241ACA-B006-A8EF-67BF-C0BBADA0E8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9" r:id="rId4"/>
    <p:sldLayoutId id="2147483750" r:id="rId5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7963" indent="-20796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5925" indent="-207963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3888" indent="-207963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487023" y="6466072"/>
            <a:ext cx="5217953" cy="3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338" tIns="41669" rIns="83338" bIns="41669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AIRMEN - MISSION - CULTURE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1842" y="6565389"/>
            <a:ext cx="2540161" cy="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200" b="1" i="1" kern="120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5AF09-41BF-4729-AC7F-54316636092E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226837" y="689530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1" y="43732"/>
            <a:ext cx="698292" cy="6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 flipV="1">
            <a:off x="182879" y="6421014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5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ransition/>
  <p:txStyles>
    <p:titleStyle>
      <a:lvl1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8346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6692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5038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</a:defRPr>
      </a:lvl3pPr>
      <a:lvl4pPr marL="1600213" indent="-228602" algn="l" defTabSz="91440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17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487023" y="6466072"/>
            <a:ext cx="5217953" cy="3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338" tIns="41669" rIns="83338" bIns="41669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AIRMEN - MISSION - CULTURE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1842" y="6565389"/>
            <a:ext cx="2540161" cy="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200" b="1" i="1" kern="120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5AF09-41BF-4729-AC7F-54316636092E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226837" y="689530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1" y="43732"/>
            <a:ext cx="698292" cy="6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 flipV="1">
            <a:off x="182879" y="6421014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7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transition/>
  <p:txStyles>
    <p:titleStyle>
      <a:lvl1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8346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6692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5038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</a:defRPr>
      </a:lvl3pPr>
      <a:lvl4pPr marL="1600213" indent="-228602" algn="l" defTabSz="91440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17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/>
          <p:cNvSpPr txBox="1">
            <a:spLocks noChangeArrowheads="1"/>
          </p:cNvSpPr>
          <p:nvPr userDrawn="1"/>
        </p:nvSpPr>
        <p:spPr bwMode="auto">
          <a:xfrm>
            <a:off x="3487023" y="6466072"/>
            <a:ext cx="5217953" cy="3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338" tIns="41669" rIns="83338" bIns="4166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0" i="1" u="non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AIRMEN- MISSION -</a:t>
            </a:r>
            <a:r>
              <a:rPr lang="en-US" sz="2000" b="0" i="1" u="none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b="0" i="1" u="non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CULTURE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1842" y="6565389"/>
            <a:ext cx="2540161" cy="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200" b="1" i="1" kern="120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285AF09-41BF-4729-AC7F-54316636092E}" type="slidenum">
              <a:rPr>
                <a:solidFill>
                  <a:srgbClr val="808080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226837" y="689530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1" y="43732"/>
            <a:ext cx="698292" cy="6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 flipV="1">
            <a:off x="182879" y="6421014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93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xStyles>
    <p:titleStyle>
      <a:lvl1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8346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6692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5038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</a:defRPr>
      </a:lvl3pPr>
      <a:lvl4pPr marL="1600213" indent="-228602" algn="l" defTabSz="91440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17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487023" y="6466072"/>
            <a:ext cx="5217953" cy="3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338" tIns="41669" rIns="83338" bIns="4166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0" i="1" u="non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AIRMEN - MISSION -</a:t>
            </a:r>
            <a:r>
              <a:rPr lang="en-US" sz="2000" b="0" i="1" u="none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b="0" i="1" u="non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CULTURE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1842" y="6565389"/>
            <a:ext cx="2540161" cy="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200" b="1" i="1" kern="120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285AF09-41BF-4729-AC7F-54316636092E}" type="slidenum">
              <a:rPr>
                <a:solidFill>
                  <a:srgbClr val="808080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226837" y="689530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1" y="43732"/>
            <a:ext cx="698292" cy="6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 flipV="1">
            <a:off x="182879" y="6421014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11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ransition/>
  <p:txStyles>
    <p:titleStyle>
      <a:lvl1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8346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6692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5038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</a:defRPr>
      </a:lvl3pPr>
      <a:lvl4pPr marL="1600213" indent="-228602" algn="l" defTabSz="91440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17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487023" y="6466072"/>
            <a:ext cx="5217953" cy="3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338" tIns="41669" rIns="83338" bIns="41669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AIRMEN - MISSION - CULTURE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1842" y="6565389"/>
            <a:ext cx="2540161" cy="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200" b="1" i="1" kern="120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5AF09-41BF-4729-AC7F-54316636092E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226837" y="689530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1" y="43732"/>
            <a:ext cx="698292" cy="6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 flipV="1">
            <a:off x="182879" y="6421014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2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ransition/>
  <p:txStyles>
    <p:titleStyle>
      <a:lvl1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8346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6692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5038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</a:defRPr>
      </a:lvl3pPr>
      <a:lvl4pPr marL="1600213" indent="-228602" algn="l" defTabSz="91440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17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/>
          <p:cNvSpPr txBox="1">
            <a:spLocks noChangeArrowheads="1"/>
          </p:cNvSpPr>
          <p:nvPr userDrawn="1"/>
        </p:nvSpPr>
        <p:spPr bwMode="auto">
          <a:xfrm>
            <a:off x="3487023" y="6466072"/>
            <a:ext cx="5217953" cy="3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338" tIns="41669" rIns="83338" bIns="4166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0" i="1" u="non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AIRMEN- MISSION -</a:t>
            </a:r>
            <a:r>
              <a:rPr lang="en-US" sz="2000" b="0" i="1" u="none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b="0" i="1" u="non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CULTURE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1842" y="6565389"/>
            <a:ext cx="2540161" cy="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200" b="1" i="1" kern="120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285AF09-41BF-4729-AC7F-54316636092E}" type="slidenum">
              <a:rPr>
                <a:solidFill>
                  <a:srgbClr val="808080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226837" y="689530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1" y="43732"/>
            <a:ext cx="698292" cy="6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 flipV="1">
            <a:off x="182879" y="6421014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</p:sldLayoutIdLst>
  <p:transition/>
  <p:txStyles>
    <p:titleStyle>
      <a:lvl1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8346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6692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5038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</a:defRPr>
      </a:lvl3pPr>
      <a:lvl4pPr marL="1600213" indent="-228602" algn="l" defTabSz="91440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17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af.dps.mil/:w:/r/teams/10625/Altus/_layouts/15/Doc.aspx?sourcedoc=%7BC05ADD67-4AF1-4022-9C15-50E10264D63A%7D&amp;file=Altus%20AFB%20Spill%20Report%20Form%202021.docx&amp;action=default&amp;mobileredirect=true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72240EF2-9C3C-B057-1264-F4FDD0CCC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123" y="1218928"/>
            <a:ext cx="10363200" cy="1676672"/>
          </a:xfrm>
        </p:spPr>
        <p:txBody>
          <a:bodyPr/>
          <a:lstStyle/>
          <a:p>
            <a:pPr defTabSz="914400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Altus AFB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>General Environmental Management Awareness Training</a:t>
            </a:r>
            <a:br>
              <a:rPr lang="en-US" altLang="en-US" sz="4000" dirty="0"/>
            </a:br>
            <a:r>
              <a:rPr lang="en-US" altLang="en-US" sz="1800" dirty="0">
                <a:solidFill>
                  <a:schemeClr val="tx1"/>
                </a:solidFill>
              </a:rPr>
              <a:t>Updated FEB 2025</a:t>
            </a:r>
            <a:br>
              <a:rPr lang="en-US" sz="3200" dirty="0">
                <a:solidFill>
                  <a:srgbClr val="000000"/>
                </a:solidFill>
                <a:latin typeface="+mj-lt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7F3E0ACD-3F75-88C8-D094-455FAD42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0" y="3886201"/>
            <a:ext cx="6399926" cy="1752871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1200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1200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1200" dirty="0">
              <a:solidFill>
                <a:srgbClr val="000000"/>
              </a:solidFill>
              <a:latin typeface="Arial"/>
            </a:endParaRPr>
          </a:p>
          <a:p>
            <a:r>
              <a:rPr lang="en-US" altLang="en-US" sz="2800" dirty="0"/>
              <a:t>OPR: 97 CES/CEIE</a:t>
            </a:r>
          </a:p>
          <a:p>
            <a:r>
              <a:rPr lang="en-US" altLang="en-US" sz="2800" dirty="0"/>
              <a:t>97 CES Environmental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36631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3A79F05-28D5-AB74-D02F-86C4E886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663" y="177800"/>
            <a:ext cx="6892925" cy="661988"/>
          </a:xfrm>
        </p:spPr>
        <p:txBody>
          <a:bodyPr anchor="t"/>
          <a:lstStyle/>
          <a:p>
            <a:r>
              <a:rPr lang="en-US" altLang="en-US" sz="3200" dirty="0"/>
              <a:t>Light Bulbs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F560C-A8C9-4821-91A0-2D45D1FF235E}"/>
              </a:ext>
            </a:extLst>
          </p:cNvPr>
          <p:cNvSpPr txBox="1"/>
          <p:nvPr/>
        </p:nvSpPr>
        <p:spPr>
          <a:xfrm>
            <a:off x="6488113" y="908050"/>
            <a:ext cx="4773612" cy="539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Fluorescent bulbs contain Mercury!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Fluorescent bulbs are considered </a:t>
            </a:r>
            <a:r>
              <a:rPr lang="en-US" sz="2000" b="1" u="sng" dirty="0">
                <a:solidFill>
                  <a:srgbClr val="FF0000"/>
                </a:solidFill>
                <a:latin typeface="+mn-lt"/>
              </a:rPr>
              <a:t>Universal Waste </a:t>
            </a:r>
            <a:r>
              <a:rPr lang="en-US" sz="1600" b="1" dirty="0">
                <a:latin typeface="+mn-lt"/>
              </a:rPr>
              <a:t>and managed under the Hazardous Waste program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u="sng" dirty="0">
                <a:solidFill>
                  <a:srgbClr val="FF0000"/>
                </a:solidFill>
                <a:latin typeface="+mn-lt"/>
              </a:rPr>
              <a:t>Same day turn-in unless approved by 97 CEIE to store</a:t>
            </a:r>
          </a:p>
          <a:p>
            <a:pPr marL="759592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Approval by the 97</a:t>
            </a:r>
            <a:r>
              <a:rPr lang="en-US" sz="1400" baseline="30000" dirty="0">
                <a:latin typeface="+mn-lt"/>
              </a:rPr>
              <a:t>th</a:t>
            </a:r>
            <a:r>
              <a:rPr lang="en-US" sz="1400" dirty="0">
                <a:latin typeface="+mn-lt"/>
              </a:rPr>
              <a:t> CEIE to collect UW onsite must be obtained in writing. </a:t>
            </a:r>
            <a:r>
              <a:rPr lang="en-US" sz="1400" b="1" u="sng" dirty="0">
                <a:latin typeface="+mn-lt"/>
              </a:rPr>
              <a:t>Facility Manager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responsible for collecting UW for their facility must complete UW training provided by 97 CEIE.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Lamps that use mercury:</a:t>
            </a:r>
          </a:p>
          <a:p>
            <a:pPr marL="702442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Common fluorescent lamps</a:t>
            </a:r>
          </a:p>
          <a:p>
            <a:pPr marL="702442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Metal halide lamps</a:t>
            </a:r>
          </a:p>
          <a:p>
            <a:pPr marL="702442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High pressure sodium lamps used for floodlights </a:t>
            </a:r>
          </a:p>
          <a:p>
            <a:pPr marL="702442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Streetlights</a:t>
            </a:r>
          </a:p>
          <a:p>
            <a:pPr marL="759592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Call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481-6198</a:t>
            </a:r>
            <a:r>
              <a:rPr lang="en-US" sz="1400" b="1" dirty="0">
                <a:latin typeface="+mn-lt"/>
              </a:rPr>
              <a:t> for pick ups of approved storage containers</a:t>
            </a:r>
            <a:endParaRPr lang="en-US" sz="1600" dirty="0">
              <a:latin typeface="+mn-lt"/>
            </a:endParaRPr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F24195A8-2A19-07A4-C0EF-A3F99DFC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081088"/>
            <a:ext cx="53340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1">
            <a:extLst>
              <a:ext uri="{FF2B5EF4-FFF2-40B4-BE49-F238E27FC236}">
                <a16:creationId xmlns:a16="http://schemas.microsoft.com/office/drawing/2014/main" id="{753E7755-1FA5-F4F9-DA56-6AD63BDDC285}"/>
              </a:ext>
            </a:extLst>
          </p:cNvPr>
          <p:cNvSpPr txBox="1">
            <a:spLocks noChangeArrowheads="1"/>
          </p:cNvSpPr>
          <p:nvPr/>
        </p:nvSpPr>
        <p:spPr bwMode="auto">
          <a:xfrm rot="-1396844">
            <a:off x="14288" y="1331913"/>
            <a:ext cx="25654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FACILITY MANAGERS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5057B-BFC4-91CE-B58B-157FFC0993B0}"/>
              </a:ext>
            </a:extLst>
          </p:cNvPr>
          <p:cNvSpPr txBox="1"/>
          <p:nvPr/>
        </p:nvSpPr>
        <p:spPr>
          <a:xfrm>
            <a:off x="3898900" y="3471863"/>
            <a:ext cx="1744663" cy="58420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Recycling Center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BLDG 400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45" y="2058187"/>
            <a:ext cx="3655501" cy="274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7357" y="1121223"/>
            <a:ext cx="4532995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Aluminum / Tin Cans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Plastics (# 1 &amp; # 2) (bagged</a:t>
            </a:r>
            <a:r>
              <a:rPr lang="en-US" sz="1900" b="1" i="0" dirty="0"/>
              <a:t>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i="0" dirty="0"/>
              <a:t>Mixe</a:t>
            </a:r>
            <a:r>
              <a:rPr lang="en-US" sz="1900" b="1" dirty="0"/>
              <a:t>d </a:t>
            </a:r>
            <a:r>
              <a:rPr lang="en-US" sz="1900" b="1" i="0" dirty="0"/>
              <a:t>Paper / Magazines / Newspaper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i="0" dirty="0"/>
              <a:t>Cardboard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i="0" dirty="0"/>
              <a:t>Scrap Metal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i="0" dirty="0"/>
              <a:t>Light Bulbs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/>
              <a:t>Pallets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i="0" dirty="0"/>
              <a:t>Lead Acid Batteries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i="0" dirty="0"/>
              <a:t>Rechargeable Batteries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i="0" dirty="0"/>
              <a:t>Shredded Paper (Must Be BAGGED)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/>
              <a:t>Laser/Ink Jet Printer Cartridges</a:t>
            </a:r>
            <a:endParaRPr lang="en-US" sz="1900" b="1" i="0" dirty="0"/>
          </a:p>
          <a:p>
            <a:pPr>
              <a:spcBef>
                <a:spcPct val="50000"/>
              </a:spcBef>
            </a:pPr>
            <a:endParaRPr lang="en-US" sz="1900" b="1" i="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875815" y="1136829"/>
            <a:ext cx="4601658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Tires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Wood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Construction debris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Glass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Oil (Auto Hobby Shop can take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used oil)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Paint (contact HW PM)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Clothing (Airman’s Attic)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Times New Roman" panose="02020603050405020304" pitchFamily="18" charset="0"/>
              </a:rPr>
              <a:t>Furniture (Airman’s Attic)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97236" y="684118"/>
            <a:ext cx="2004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u="sng" dirty="0">
                <a:solidFill>
                  <a:srgbClr val="00B050"/>
                </a:solidFill>
                <a:latin typeface="+mj-lt"/>
              </a:rPr>
              <a:t>YES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868051" y="684118"/>
            <a:ext cx="2994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u="sng" dirty="0">
                <a:solidFill>
                  <a:srgbClr val="FF0000"/>
                </a:solidFill>
                <a:latin typeface="+mj-lt"/>
              </a:rPr>
              <a:t>NO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02533" y="5513108"/>
            <a:ext cx="395967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0" dirty="0">
                <a:latin typeface="+mj-lt"/>
              </a:rPr>
              <a:t>Questions??</a:t>
            </a:r>
          </a:p>
          <a:p>
            <a:pPr algn="ctr">
              <a:spcBef>
                <a:spcPct val="50000"/>
              </a:spcBef>
            </a:pPr>
            <a:r>
              <a:rPr lang="en-US" sz="1800" b="1" i="0" dirty="0">
                <a:latin typeface="+mj-lt"/>
              </a:rPr>
              <a:t>Call 471-6436 or 481-6221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97530" y="139658"/>
            <a:ext cx="9396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0" dirty="0">
                <a:latin typeface="+mj-lt"/>
                <a:cs typeface="Times New Roman" panose="02020603050405020304" pitchFamily="18" charset="0"/>
              </a:rPr>
              <a:t>What CAN be recycled at the Recycling Center? </a:t>
            </a:r>
          </a:p>
        </p:txBody>
      </p:sp>
    </p:spTree>
    <p:extLst>
      <p:ext uri="{BB962C8B-B14F-4D97-AF65-F5344CB8AC3E}">
        <p14:creationId xmlns:p14="http://schemas.microsoft.com/office/powerpoint/2010/main" val="10688789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4C2FC424-403B-8256-1D56-463857459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400" y="176213"/>
            <a:ext cx="9763125" cy="896937"/>
          </a:xfrm>
        </p:spPr>
        <p:txBody>
          <a:bodyPr rtlCol="0" anchor="t">
            <a:normAutofit fontScale="90000"/>
          </a:bodyPr>
          <a:lstStyle/>
          <a:p>
            <a:pPr defTabSz="914408">
              <a:defRPr/>
            </a:pPr>
            <a:r>
              <a:rPr lang="en-US" altLang="en-US" sz="3200" dirty="0"/>
              <a:t>Environmental Insights: Altus AFB Overview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7F5029C-D707-3139-0F23-7AE7E2C1C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480" y="903356"/>
            <a:ext cx="8015288" cy="5322183"/>
          </a:xfrm>
        </p:spPr>
        <p:txBody>
          <a:bodyPr rtlCol="0">
            <a:normAutofit/>
          </a:bodyPr>
          <a:lstStyle/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Personnel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kern="1200" dirty="0">
              <a:cs typeface="Arial" charset="0"/>
            </a:endParaRP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2,987 Military/Dependents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1,221 Civilian Personnel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6,000 acres of land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26.15 acres of Wetland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1 Historic bldg. (285) and 1 structure National </a:t>
            </a:r>
          </a:p>
          <a:p>
            <a:pPr marL="0" indent="0" defTabSz="914408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000" kern="1200" dirty="0">
                <a:cs typeface="Arial" charset="0"/>
              </a:rPr>
              <a:t>   Registry (Alert Apron) eligible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2 native prairie restoration sites in progress</a:t>
            </a:r>
            <a:endParaRPr lang="en-US" sz="2000" kern="1200" dirty="0">
              <a:cs typeface="Arial" charset="0"/>
            </a:endParaRP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29 Restoration sites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1492 tons/yr - Solid Waste – 59% recycled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158 Air sources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4M gal fuel stored;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kern="1200" dirty="0">
                <a:cs typeface="Arial" charset="0"/>
              </a:rPr>
              <a:t>82 ASTs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24 tons/yr Regulated waste generated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26K containers of HazMat managed annually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endParaRPr lang="en-US" sz="2000" kern="1200" dirty="0">
              <a:cs typeface="Arial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5AF6229-1E53-8C3C-C250-A4843DA5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9554" y="903356"/>
            <a:ext cx="2400092" cy="1894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1C5F6-15C1-760A-DE35-D3BC6F0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546" y="2868094"/>
            <a:ext cx="2029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1" dirty="0">
                <a:solidFill>
                  <a:srgbClr val="000099"/>
                </a:solidFill>
                <a:cs typeface="Arial" panose="020B0604020202020204" pitchFamily="34" charset="0"/>
              </a:rPr>
              <a:t>“Scissor-Tailed Flycatcher”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DC75F-2393-078B-0817-A7BF76E7F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7873" y="4400550"/>
            <a:ext cx="2280075" cy="152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28863-845E-72F7-07F7-B928FDEA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187" y="5961916"/>
            <a:ext cx="2029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1" dirty="0">
                <a:solidFill>
                  <a:srgbClr val="000099"/>
                </a:solidFill>
                <a:cs typeface="Arial" panose="020B0604020202020204" pitchFamily="34" charset="0"/>
              </a:rPr>
              <a:t>“Indian Blanket”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F3A8849-B8E6-FF05-0D87-E2F8135F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957020" y="3199832"/>
            <a:ext cx="1828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5B4BC5EC-7461-FA98-CE43-44CB035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070" y="6067055"/>
            <a:ext cx="1695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1" dirty="0">
                <a:solidFill>
                  <a:srgbClr val="000099"/>
                </a:solidFill>
                <a:cs typeface="Arial" panose="020B0604020202020204" pitchFamily="34" charset="0"/>
              </a:rPr>
              <a:t>“Oklahoma Rose”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B4184-7DE1-8FFE-D358-8A6AD7CF2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975" y="949036"/>
            <a:ext cx="2438611" cy="2615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A5108-18E3-8D63-07C1-07530E528C08}"/>
              </a:ext>
            </a:extLst>
          </p:cNvPr>
          <p:cNvSpPr txBox="1"/>
          <p:nvPr/>
        </p:nvSpPr>
        <p:spPr>
          <a:xfrm>
            <a:off x="4827795" y="357531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“Alert Apron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 ‘The Christmas Tree’”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101579" y="4446693"/>
            <a:ext cx="5105400" cy="105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Environmental Management System - General Awareness Training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Course # EMS100AFIT00004</a:t>
            </a:r>
            <a:endParaRPr lang="en-US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  <a:p>
            <a:pPr marL="514350" indent="-514350" defTabSz="914400" eaLnBrk="1" hangingPunct="1">
              <a:spcBef>
                <a:spcPct val="50000"/>
              </a:spcBef>
              <a:buFont typeface="+mj-lt"/>
              <a:buAutoNum type="arabicPeriod" startAt="2"/>
            </a:pPr>
            <a:endParaRPr lang="en-US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  <a:p>
            <a:pPr marL="342900" indent="-342900" algn="l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0897" y="-67115"/>
            <a:ext cx="10233265" cy="711456"/>
          </a:xfrm>
          <a:prstGeom prst="rect">
            <a:avLst/>
          </a:prstGeom>
        </p:spPr>
        <p:txBody>
          <a:bodyPr anchor="ctr"/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Minimum Environmental Training for ALL Personnel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3F6D9E-74C9-E45C-CC62-C7B0F72F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18" y="2317049"/>
            <a:ext cx="2090513" cy="638768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88666632-B24E-6B65-1C3A-8846F741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485" y="980776"/>
            <a:ext cx="1691421" cy="13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Air Force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myLearning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(CAC ONLY)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3CE7C71-2A87-4524-5F83-50AA01D1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903" y="959757"/>
            <a:ext cx="3657376" cy="135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The Environmental Awareness Course Hub (TEACH)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6A286CE4-C6BF-60D9-8F00-38AC3B12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328" y="3050946"/>
            <a:ext cx="2778470" cy="30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VISIT: </a:t>
            </a: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https://usaf.learningbuilder.com/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2BF11-BF4B-7414-5BB2-3BA4D9B69C17}"/>
              </a:ext>
            </a:extLst>
          </p:cNvPr>
          <p:cNvSpPr txBox="1"/>
          <p:nvPr/>
        </p:nvSpPr>
        <p:spPr>
          <a:xfrm>
            <a:off x="998220" y="5643716"/>
            <a:ext cx="998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400" b="1" dirty="0"/>
              <a:t>REQUIRED one time training!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400" b="1" dirty="0"/>
              <a:t>Approximate completion time: 10 minutes. </a:t>
            </a:r>
          </a:p>
        </p:txBody>
      </p:sp>
      <p:pic>
        <p:nvPicPr>
          <p:cNvPr id="1026" name="Picture 2" descr="Uncle Sam: The Man, the Myth, the ...">
            <a:extLst>
              <a:ext uri="{FF2B5EF4-FFF2-40B4-BE49-F238E27FC236}">
                <a16:creationId xmlns:a16="http://schemas.microsoft.com/office/drawing/2014/main" id="{3D818E0E-4D8F-9F18-0FA5-790DF907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4" y="1676400"/>
            <a:ext cx="4823345" cy="27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EA8CD56-0DFF-8453-64D6-084AF14B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73" y="2349296"/>
            <a:ext cx="4022166" cy="63584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9392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C9DB5-C98A-66B0-ECE9-93741E85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72" y="94508"/>
            <a:ext cx="10515600" cy="663264"/>
          </a:xfrm>
        </p:spPr>
        <p:txBody>
          <a:bodyPr/>
          <a:lstStyle/>
          <a:p>
            <a:r>
              <a:rPr lang="en-US" sz="3200" kern="12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Environmental Training Matrix on </a:t>
            </a:r>
            <a:r>
              <a:rPr lang="en-US" sz="3200" kern="1200" dirty="0" err="1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eDASH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086C43-2A66-68A4-A63B-BB892F393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283"/>
              </p:ext>
            </p:extLst>
          </p:nvPr>
        </p:nvGraphicFramePr>
        <p:xfrm>
          <a:off x="226092" y="819082"/>
          <a:ext cx="8450822" cy="4351334"/>
        </p:xfrm>
        <a:graphic>
          <a:graphicData uri="http://schemas.openxmlformats.org/drawingml/2006/table">
            <a:tbl>
              <a:tblPr/>
              <a:tblGrid>
                <a:gridCol w="1587126">
                  <a:extLst>
                    <a:ext uri="{9D8B030D-6E8A-4147-A177-3AD203B41FA5}">
                      <a16:colId xmlns:a16="http://schemas.microsoft.com/office/drawing/2014/main" val="1425657084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023458744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3345703828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1286102800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824308815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907735652"/>
                    </a:ext>
                  </a:extLst>
                </a:gridCol>
                <a:gridCol w="589979">
                  <a:extLst>
                    <a:ext uri="{9D8B030D-6E8A-4147-A177-3AD203B41FA5}">
                      <a16:colId xmlns:a16="http://schemas.microsoft.com/office/drawing/2014/main" val="962946575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017845965"/>
                    </a:ext>
                  </a:extLst>
                </a:gridCol>
                <a:gridCol w="207739">
                  <a:extLst>
                    <a:ext uri="{9D8B030D-6E8A-4147-A177-3AD203B41FA5}">
                      <a16:colId xmlns:a16="http://schemas.microsoft.com/office/drawing/2014/main" val="662050828"/>
                    </a:ext>
                  </a:extLst>
                </a:gridCol>
                <a:gridCol w="373930">
                  <a:extLst>
                    <a:ext uri="{9D8B030D-6E8A-4147-A177-3AD203B41FA5}">
                      <a16:colId xmlns:a16="http://schemas.microsoft.com/office/drawing/2014/main" val="2976603665"/>
                    </a:ext>
                  </a:extLst>
                </a:gridCol>
                <a:gridCol w="207739">
                  <a:extLst>
                    <a:ext uri="{9D8B030D-6E8A-4147-A177-3AD203B41FA5}">
                      <a16:colId xmlns:a16="http://schemas.microsoft.com/office/drawing/2014/main" val="355245983"/>
                    </a:ext>
                  </a:extLst>
                </a:gridCol>
                <a:gridCol w="240977">
                  <a:extLst>
                    <a:ext uri="{9D8B030D-6E8A-4147-A177-3AD203B41FA5}">
                      <a16:colId xmlns:a16="http://schemas.microsoft.com/office/drawing/2014/main" val="2774693905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1543408497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938289486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806662291"/>
                    </a:ext>
                  </a:extLst>
                </a:gridCol>
                <a:gridCol w="240977">
                  <a:extLst>
                    <a:ext uri="{9D8B030D-6E8A-4147-A177-3AD203B41FA5}">
                      <a16:colId xmlns:a16="http://schemas.microsoft.com/office/drawing/2014/main" val="1433104382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1404923812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519069770"/>
                    </a:ext>
                  </a:extLst>
                </a:gridCol>
                <a:gridCol w="240977">
                  <a:extLst>
                    <a:ext uri="{9D8B030D-6E8A-4147-A177-3AD203B41FA5}">
                      <a16:colId xmlns:a16="http://schemas.microsoft.com/office/drawing/2014/main" val="446755169"/>
                    </a:ext>
                  </a:extLst>
                </a:gridCol>
                <a:gridCol w="191120">
                  <a:extLst>
                    <a:ext uri="{9D8B030D-6E8A-4147-A177-3AD203B41FA5}">
                      <a16:colId xmlns:a16="http://schemas.microsoft.com/office/drawing/2014/main" val="11413370"/>
                    </a:ext>
                  </a:extLst>
                </a:gridCol>
              </a:tblGrid>
              <a:tr h="1819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Environmental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Training Matrix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Air Quality Management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AIR100AFIT00001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Asbestos Management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ASM100AFIT00017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EMS Practitioner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EMS100AFIT00067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EMS Senior Leader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EMS100AFIT00069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Environmental Compliance Enforcement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ECE100AFIT00003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EMS General Awareness Training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MyLearning COURSE # MLMW0610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TEACH COURSE # EMS100AFIT00004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GPP / Sustainable Procurement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GSP100AFIT00006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C65911"/>
                          </a:solidFill>
                          <a:effectLst/>
                          <a:latin typeface="Calibri Light" panose="020F0302020204030204" pitchFamily="34" charset="0"/>
                        </a:rPr>
                        <a:t>Hazardous Waste Managemnet for IAP Managers                                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Hazardous Waste Management for Shop Personnel       HWM111I0009100091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C65911"/>
                          </a:solidFill>
                          <a:effectLst/>
                          <a:latin typeface="Calibri Light" panose="020F0302020204030204" pitchFamily="34" charset="0"/>
                        </a:rPr>
                        <a:t>Hazardous Materials Management  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Tank Custodian STAR 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Solid Waste Recycling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SWR100AFIT00011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Spill Management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SPC100AFIT00020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Storage Tank Management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TKS100AFIT00022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Air Program Requirements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Storm Water Management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SWM100AFIT00026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</a:rPr>
                        <a:t>AFIT Unit Environmental Coordinator Course </a:t>
                      </a:r>
                      <a:br>
                        <a:rPr lang="en-US" sz="7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</a:rPr>
                        <a:t>WENV 220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Altus AFB SPCC Training</a:t>
                      </a: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US" sz="700" b="1" i="0" u="none" strike="noStrike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Altus AFB General Environmental Awareness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72583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PERSONNEL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376981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92732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Mangers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29482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Maintenance/Repair Personnel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1281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GPC Holders &amp; AOs - NAF &amp; AP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40471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 Hazardous Material Managers/Supervisors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93940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 Hazardous Waste Handlers/Supervisors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1554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 Hazardous Waste IAP Managers/Supervisors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451696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 Operators/Custodians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67414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 Handlers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93349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Pesticide Applicators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13905"/>
                  </a:ext>
                </a:extLst>
              </a:tr>
              <a:tr h="307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Environmental Coordinator (UEC)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94260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 CFT Members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45602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Source Operators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693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1F71CD-777B-884D-2441-1221A6BDD3AF}"/>
              </a:ext>
            </a:extLst>
          </p:cNvPr>
          <p:cNvSpPr txBox="1"/>
          <p:nvPr/>
        </p:nvSpPr>
        <p:spPr>
          <a:xfrm>
            <a:off x="8620209" y="819082"/>
            <a:ext cx="369229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Refer to performing contactors Performance Work Statement (PWS) or Scope of Work (SOW) for specific environmental training requirements.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Minimum environmental training for </a:t>
            </a:r>
            <a:r>
              <a:rPr lang="en-US" b="1" u="sng" dirty="0"/>
              <a:t>ALL personnel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Specific training for common job duties/tasks/responsibilities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Required frequency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Applicable references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Training source/database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1A7EB-B96C-0703-F629-03C1F1EB8805}"/>
              </a:ext>
            </a:extLst>
          </p:cNvPr>
          <p:cNvSpPr txBox="1"/>
          <p:nvPr/>
        </p:nvSpPr>
        <p:spPr>
          <a:xfrm>
            <a:off x="226091" y="5170416"/>
            <a:ext cx="11897221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NOTE</a:t>
            </a:r>
            <a:r>
              <a:rPr lang="en-US" dirty="0">
                <a:latin typeface="Arial"/>
                <a:cs typeface="Arial"/>
              </a:rPr>
              <a:t>: This is only a screenshot of the training matrix and personnel should refer to the Altus Environmental </a:t>
            </a:r>
            <a:r>
              <a:rPr lang="en-US" dirty="0" err="1">
                <a:latin typeface="Arial"/>
                <a:cs typeface="Arial"/>
              </a:rPr>
              <a:t>eDASH</a:t>
            </a:r>
            <a:r>
              <a:rPr lang="en-US" dirty="0">
                <a:latin typeface="Arial"/>
                <a:cs typeface="Arial"/>
              </a:rPr>
              <a:t> SharePoint for the most up to date Environmental Training Matrix.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Altus Environmental </a:t>
            </a:r>
            <a:r>
              <a:rPr lang="en-US" dirty="0" err="1"/>
              <a:t>eDASH</a:t>
            </a:r>
            <a:r>
              <a:rPr lang="en-US" dirty="0"/>
              <a:t> SharePoint: </a:t>
            </a: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https://usaf.dps.mil/teams/10625/Altus/SitePages/Altus%20Environmental%20eDASH%20SharePoint.aspx</a:t>
            </a:r>
            <a:endParaRPr lang="en-US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782" y="69178"/>
            <a:ext cx="11388436" cy="598332"/>
          </a:xfrm>
        </p:spPr>
        <p:txBody>
          <a:bodyPr>
            <a:normAutofit/>
          </a:bodyPr>
          <a:lstStyle/>
          <a:p>
            <a:r>
              <a:rPr lang="en-US" sz="3200" kern="1200" dirty="0">
                <a:ea typeface="+mn-ea"/>
                <a:cs typeface="Times New Roman" panose="02020603050405020304" pitchFamily="18" charset="0"/>
              </a:rPr>
              <a:t>How to get to Recycling Center from Traffic Circle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283" y="749919"/>
            <a:ext cx="5272116" cy="55270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Main Gate: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Head east on Falcon Rd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At the traffic circle, take the 1st exit – South direction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Continue onto 1st St .2 mi 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Continue onto Ordnance Rd for .2 mi 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Turn right - You have arrived  (Destination will be on the right/Across from big tanks)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5" y="749919"/>
            <a:ext cx="5789012" cy="5678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5" t="73223" r="7460" b="751"/>
          <a:stretch/>
        </p:blipFill>
        <p:spPr>
          <a:xfrm>
            <a:off x="1941475" y="4535424"/>
            <a:ext cx="1927959" cy="188838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>
            <a:off x="2755494" y="6179784"/>
            <a:ext cx="7532589" cy="13434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>
            <a:off x="3180899" y="4535424"/>
            <a:ext cx="1053076" cy="54361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77596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AC8ABBE-C71A-32FC-BA70-121DB10F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58750"/>
            <a:ext cx="6400800" cy="900113"/>
          </a:xfrm>
        </p:spPr>
        <p:txBody>
          <a:bodyPr anchor="t"/>
          <a:lstStyle/>
          <a:p>
            <a:r>
              <a:rPr lang="en-US" altLang="en-US" sz="3200" dirty="0"/>
              <a:t>Takeaways</a:t>
            </a:r>
            <a:r>
              <a:rPr lang="en-US" altLang="en-US" sz="320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0122-3BA7-26C6-881A-5F0314FE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150" y="1058863"/>
            <a:ext cx="8686800" cy="4471987"/>
          </a:xfrm>
        </p:spPr>
        <p:txBody>
          <a:bodyPr rtlCol="0">
            <a:normAutofit fontScale="92500" lnSpcReduction="10000"/>
          </a:bodyPr>
          <a:lstStyle/>
          <a:p>
            <a:pPr marL="208346" indent="-208346" defTabSz="914408">
              <a:defRPr/>
            </a:pPr>
            <a:r>
              <a:rPr lang="en-US" sz="2800" dirty="0">
                <a:solidFill>
                  <a:srgbClr val="C00000"/>
                </a:solidFill>
              </a:rPr>
              <a:t>Comply </a:t>
            </a:r>
            <a:r>
              <a:rPr lang="en-US" sz="2800" dirty="0"/>
              <a:t>with Permits, DAFIs, &amp; DAFMANs</a:t>
            </a:r>
          </a:p>
          <a:p>
            <a:pPr marL="416692" lvl="1" indent="-208346" defTabSz="914408">
              <a:defRPr/>
            </a:pPr>
            <a:r>
              <a:rPr lang="en-US" sz="1800" dirty="0"/>
              <a:t>Permits are Laws! </a:t>
            </a:r>
          </a:p>
          <a:p>
            <a:pPr marL="208346" indent="-208346" defTabSz="914408">
              <a:defRPr/>
            </a:pPr>
            <a:r>
              <a:rPr lang="en-US" sz="2800" dirty="0">
                <a:solidFill>
                  <a:srgbClr val="C00000"/>
                </a:solidFill>
              </a:rPr>
              <a:t>Report </a:t>
            </a:r>
            <a:r>
              <a:rPr lang="en-US" sz="2800" dirty="0"/>
              <a:t>Spills &amp; Violations</a:t>
            </a:r>
          </a:p>
          <a:p>
            <a:pPr marL="208346" indent="-208346" defTabSz="914408">
              <a:defRPr/>
            </a:pPr>
            <a:r>
              <a:rPr lang="en-US" sz="2800" dirty="0">
                <a:solidFill>
                  <a:srgbClr val="C00000"/>
                </a:solidFill>
              </a:rPr>
              <a:t>Recycle!</a:t>
            </a:r>
          </a:p>
          <a:p>
            <a:pPr marL="208346" indent="-208346" defTabSz="914408">
              <a:defRPr/>
            </a:pPr>
            <a:r>
              <a:rPr lang="en-US" sz="2800" dirty="0">
                <a:solidFill>
                  <a:srgbClr val="C00000"/>
                </a:solidFill>
              </a:rPr>
              <a:t>Communicate </a:t>
            </a:r>
            <a:r>
              <a:rPr lang="en-US" sz="2800" dirty="0"/>
              <a:t>with Base Environmental </a:t>
            </a:r>
          </a:p>
          <a:p>
            <a:pPr marL="208346" indent="-208346" defTabSz="914408">
              <a:defRPr/>
            </a:pPr>
            <a:r>
              <a:rPr lang="en-US" sz="2800" dirty="0">
                <a:solidFill>
                  <a:srgbClr val="C00000"/>
                </a:solidFill>
              </a:rPr>
              <a:t>Implement</a:t>
            </a:r>
            <a:r>
              <a:rPr lang="en-US" sz="2800" dirty="0"/>
              <a:t> EMS in the Planning Phase </a:t>
            </a:r>
          </a:p>
          <a:p>
            <a:pPr marL="416692" lvl="1" indent="-208346" defTabSz="914408">
              <a:defRPr/>
            </a:pPr>
            <a:r>
              <a:rPr lang="en-US" sz="2800" dirty="0">
                <a:solidFill>
                  <a:srgbClr val="0000FF"/>
                </a:solidFill>
              </a:rPr>
              <a:t>Plan, Do, Check, Act</a:t>
            </a:r>
          </a:p>
          <a:p>
            <a:pPr marL="225425" lvl="1" indent="-225425" defTabSz="914408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C00000"/>
                </a:solidFill>
              </a:rPr>
              <a:t>Reduce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Liability</a:t>
            </a:r>
          </a:p>
          <a:p>
            <a:pPr marL="225425" lvl="1" indent="-225425" defTabSz="914408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C00000"/>
                </a:solidFill>
              </a:rPr>
              <a:t>Promote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800" dirty="0">
                <a:solidFill>
                  <a:srgbClr val="C00000"/>
                </a:solidFill>
              </a:rPr>
              <a:t>Positive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Image </a:t>
            </a:r>
          </a:p>
          <a:p>
            <a:pPr marL="225425" lvl="1" indent="-225425" defTabSz="914408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C00000"/>
                </a:solidFill>
              </a:rPr>
              <a:t>Complete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EMS General Environmental Awareness </a:t>
            </a:r>
          </a:p>
          <a:p>
            <a:pPr marL="0" indent="0" defTabSz="914408">
              <a:buNone/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416692" lvl="1" indent="-208346" defTabSz="914408"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L="852488" lvl="2" indent="0" defTabSz="914408">
              <a:buFontTx/>
              <a:buNone/>
              <a:defRPr/>
            </a:pPr>
            <a:endParaRPr lang="en-US" sz="2400" dirty="0"/>
          </a:p>
          <a:p>
            <a:pPr marL="0" indent="0" defTabSz="914408">
              <a:buFontTx/>
              <a:buNone/>
              <a:defRPr/>
            </a:pPr>
            <a:endParaRPr lang="en-US" sz="2800" dirty="0"/>
          </a:p>
        </p:txBody>
      </p:sp>
      <p:pic>
        <p:nvPicPr>
          <p:cNvPr id="39940" name="Picture 1">
            <a:extLst>
              <a:ext uri="{FF2B5EF4-FFF2-40B4-BE49-F238E27FC236}">
                <a16:creationId xmlns:a16="http://schemas.microsoft.com/office/drawing/2014/main" id="{CBB2FA44-1163-AB46-40BD-04E1043C0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3" y="1557338"/>
            <a:ext cx="29638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A85B74F-55F3-A4FD-052B-B3D3FC54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93663"/>
            <a:ext cx="7770812" cy="747712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36C0E9E1-DD95-7374-139A-105A00FB4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Where</a:t>
            </a:r>
            <a:r>
              <a:rPr lang="en-US" altLang="en-US" dirty="0"/>
              <a:t> does Universal Waste need to be taken?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Landfill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Environmental Management office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Recycle Center, </a:t>
            </a:r>
            <a:r>
              <a:rPr lang="en-US" altLang="en-US" dirty="0" err="1"/>
              <a:t>Bldg</a:t>
            </a:r>
            <a:r>
              <a:rPr lang="en-US" altLang="en-US" dirty="0"/>
              <a:t> 400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Your Facility store room</a:t>
            </a:r>
            <a:br>
              <a:rPr lang="en-US" altLang="en-US" dirty="0"/>
            </a:br>
            <a:endParaRPr lang="en-US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When</a:t>
            </a:r>
            <a:r>
              <a:rPr lang="en-US" altLang="en-US" dirty="0"/>
              <a:t> must Universal Waste, </a:t>
            </a:r>
            <a:r>
              <a:rPr lang="en-US" altLang="en-US" u="sng" dirty="0"/>
              <a:t>once generated</a:t>
            </a:r>
            <a:r>
              <a:rPr lang="en-US" altLang="en-US" dirty="0"/>
              <a:t>, be taken to the Recycling Center?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When ever you have a chance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Same day it is generated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By the end of the week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Within 90 days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CBC74A3-530E-A6F0-8982-76DE759C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0812" cy="725488"/>
          </a:xfrm>
        </p:spPr>
        <p:txBody>
          <a:bodyPr/>
          <a:lstStyle/>
          <a:p>
            <a:r>
              <a:rPr lang="en-US" altLang="en-US"/>
              <a:t>Questions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07668F2-52C0-2900-3BBE-0FA4BFC5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 rtlCol="0">
            <a:normAutofit fontScale="92500" lnSpcReduction="10000"/>
          </a:bodyPr>
          <a:lstStyle/>
          <a:p>
            <a:pPr marL="457200" indent="-457200" defTabSz="914408">
              <a:buFontTx/>
              <a:buAutoNum type="arabicPeriod" startAt="3"/>
              <a:defRPr/>
            </a:pPr>
            <a:r>
              <a:rPr lang="en-US" altLang="en-US" sz="2800" u="sng" dirty="0"/>
              <a:t>Which</a:t>
            </a:r>
            <a:r>
              <a:rPr lang="en-US" altLang="en-US" sz="2800" dirty="0"/>
              <a:t> of the following types of batteries can be disposed of in the trash?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sz="1900" dirty="0"/>
              <a:t>a.  Lead Acid batteries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900" dirty="0"/>
              <a:t>	b.  Any bad batteries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900" dirty="0"/>
              <a:t>	c.  Lithium Ion batteries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900" dirty="0"/>
              <a:t>	d.  AA batteries</a:t>
            </a:r>
          </a:p>
          <a:p>
            <a:pPr marL="457200" indent="-457200" defTabSz="914408">
              <a:buFontTx/>
              <a:buNone/>
              <a:defRPr/>
            </a:pPr>
            <a:endParaRPr lang="en-US" altLang="en-US" dirty="0"/>
          </a:p>
          <a:p>
            <a:pPr marL="457200" indent="-457200" defTabSz="914408">
              <a:buFontTx/>
              <a:buAutoNum type="arabicPeriod" startAt="4"/>
              <a:defRPr/>
            </a:pPr>
            <a:r>
              <a:rPr lang="en-US" altLang="en-US" sz="2800" u="sng" dirty="0"/>
              <a:t>Who </a:t>
            </a:r>
            <a:r>
              <a:rPr lang="en-US" altLang="en-US" sz="2800" dirty="0"/>
              <a:t>authorizes a work center to store Universal Waste?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1900" dirty="0"/>
              <a:t>a.  97 CEIE, Environmental Element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1900" dirty="0"/>
              <a:t>b.  Squadron Commander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1900" dirty="0"/>
              <a:t>c.  Facility Manager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1900" dirty="0"/>
              <a:t>d.  No authorization required.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8E53E7A-2BA2-DAD7-C4F9-AA1E0F0F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2400" cy="746125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04CF147D-7FDE-B71E-7BEF-8970B8CB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08" y="1024573"/>
            <a:ext cx="8532812" cy="5284787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altLang="en-US" dirty="0"/>
              <a:t>Who in your facility is responsible for the</a:t>
            </a:r>
          </a:p>
          <a:p>
            <a:pPr marL="0" indent="0">
              <a:buNone/>
            </a:pPr>
            <a:r>
              <a:rPr lang="en-US" altLang="en-US" dirty="0"/>
              <a:t>      management of spent light bulbs?</a:t>
            </a:r>
          </a:p>
          <a:p>
            <a:pPr marL="457200" indent="-457200">
              <a:buFontTx/>
              <a:buNone/>
            </a:pPr>
            <a:r>
              <a:rPr lang="en-US" altLang="en-US" dirty="0"/>
              <a:t>	</a:t>
            </a:r>
            <a:r>
              <a:rPr lang="en-US" altLang="en-US" sz="1800" dirty="0"/>
              <a:t>a. The Unit Commander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b. The Facility Manager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c. The Section Supervisor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d. The First Sergeant</a:t>
            </a:r>
          </a:p>
          <a:p>
            <a:pPr marL="457200" indent="-457200">
              <a:buFontTx/>
              <a:buNone/>
            </a:pPr>
            <a:endParaRPr lang="en-US" altLang="en-US" sz="2800" dirty="0"/>
          </a:p>
          <a:p>
            <a:pPr marL="457200" indent="-457200">
              <a:buFontTx/>
              <a:buAutoNum type="arabicPeriod" startAt="6"/>
            </a:pPr>
            <a:r>
              <a:rPr lang="en-US" altLang="en-US" dirty="0"/>
              <a:t>Can anything other than clean water enter the storm drain?</a:t>
            </a:r>
          </a:p>
          <a:p>
            <a:pPr marL="415925" lvl="2" indent="0">
              <a:buFontTx/>
              <a:buNone/>
            </a:pPr>
            <a:r>
              <a:rPr lang="en-US" altLang="en-US" dirty="0"/>
              <a:t>a.  No</a:t>
            </a:r>
          </a:p>
          <a:p>
            <a:pPr marL="415925" lvl="2" indent="0">
              <a:buFontTx/>
              <a:buNone/>
            </a:pPr>
            <a:r>
              <a:rPr lang="en-US" altLang="en-US" dirty="0"/>
              <a:t>b.  Yes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90763" y="979976"/>
            <a:ext cx="11610473" cy="5279048"/>
          </a:xfrm>
          <a:prstGeom prst="rect">
            <a:avLst/>
          </a:prstGeom>
        </p:spPr>
        <p:txBody>
          <a:bodyPr/>
          <a:lstStyle>
            <a:lvl1pPr marL="156260" indent="-156260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5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2519" indent="-156260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50" b="1">
                <a:solidFill>
                  <a:schemeClr val="tx1"/>
                </a:solidFill>
                <a:latin typeface="+mn-lt"/>
              </a:defRPr>
            </a:lvl2pPr>
            <a:lvl3pPr marL="468779" indent="-156260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350" b="1">
                <a:solidFill>
                  <a:schemeClr val="tx1"/>
                </a:solidFill>
                <a:latin typeface="+mn-lt"/>
              </a:defRPr>
            </a:lvl3pPr>
            <a:lvl4pPr marL="1200160" indent="-171452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543063" indent="-171452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5pPr>
            <a:lvl6pPr marL="1855582" indent="-171452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2168101" indent="-171452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2480620" indent="-171452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793139" indent="-171452" algn="l" defTabSz="68580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800" dirty="0"/>
              <a:t>Description</a:t>
            </a:r>
          </a:p>
          <a:p>
            <a:pPr marL="0" indent="0" algn="ctr">
              <a:buNone/>
            </a:pPr>
            <a:r>
              <a:rPr lang="en-US" altLang="en-US" sz="2800" dirty="0"/>
              <a:t>This course provides essential information on environmental requirements for personnel under the Altus AFB EMS, intended to supplement the </a:t>
            </a:r>
            <a:r>
              <a:rPr lang="en-US" altLang="en-US" sz="2800" u="sng" dirty="0">
                <a:solidFill>
                  <a:srgbClr val="FF0000"/>
                </a:solidFill>
              </a:rPr>
              <a:t>REQUIRED</a:t>
            </a:r>
            <a:r>
              <a:rPr lang="en-US" altLang="en-US" sz="2800" dirty="0"/>
              <a:t> Air Force EMS General Awareness Training available on </a:t>
            </a:r>
            <a:r>
              <a:rPr lang="en-US" altLang="en-US" sz="2800" dirty="0" err="1"/>
              <a:t>myLearning</a:t>
            </a:r>
            <a:r>
              <a:rPr lang="en-US" altLang="en-US" sz="2800" dirty="0"/>
              <a:t> and TEACH.</a:t>
            </a:r>
            <a:endParaRPr lang="en-US" altLang="en-US" sz="2800" dirty="0">
              <a:cs typeface="Arial"/>
            </a:endParaRPr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 algn="ctr">
              <a:buFontTx/>
              <a:buNone/>
            </a:pPr>
            <a:r>
              <a:rPr lang="en-US" altLang="en-US" sz="2800" dirty="0"/>
              <a:t>Objective</a:t>
            </a:r>
            <a:endParaRPr lang="en-US" altLang="en-US" sz="2800" dirty="0">
              <a:cs typeface="Arial"/>
            </a:endParaRPr>
          </a:p>
          <a:p>
            <a:pPr marL="0" indent="0" algn="ctr">
              <a:buNone/>
            </a:pPr>
            <a:r>
              <a:rPr lang="en-US" altLang="en-US" sz="2800" dirty="0"/>
              <a:t>Upon completion, participants will understand the environmental requirements for Altus AFB employees to align with the </a:t>
            </a:r>
            <a:r>
              <a:rPr lang="en-US" altLang="en-US" sz="2800" u="sng" dirty="0"/>
              <a:t>97 AMW/CC Environmental Vision/Commitment Statement.</a:t>
            </a:r>
            <a:endParaRPr lang="en-US" altLang="en-US" sz="2800" u="sng" dirty="0"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56260" marR="0" lvl="0" indent="-15626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230BC-0862-93A3-04F0-0C98B446F7DF}"/>
              </a:ext>
            </a:extLst>
          </p:cNvPr>
          <p:cNvSpPr txBox="1"/>
          <p:nvPr/>
        </p:nvSpPr>
        <p:spPr>
          <a:xfrm>
            <a:off x="4446269" y="106533"/>
            <a:ext cx="32994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Course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5837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EEA23DB-F637-A845-B963-D0EA4F00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0812" cy="757238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3B37F6C4-4582-4F81-A9D5-CDE000A7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 rtlCol="0">
            <a:normAutofit lnSpcReduction="10000"/>
          </a:bodyPr>
          <a:lstStyle/>
          <a:p>
            <a:pPr marL="457200" indent="-457200" defTabSz="914408">
              <a:buFontTx/>
              <a:buAutoNum type="arabicPeriod" startAt="7"/>
              <a:defRPr/>
            </a:pPr>
            <a:r>
              <a:rPr lang="en-US" altLang="en-US" sz="2800" u="sng" dirty="0"/>
              <a:t>Where</a:t>
            </a:r>
            <a:r>
              <a:rPr lang="en-US" altLang="en-US" sz="2800" dirty="0"/>
              <a:t> do you take large debris? For example, a furniture.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sz="1800" dirty="0"/>
              <a:t>a.  Dump them inside dumpster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800" dirty="0"/>
              <a:t>	b.  Put them next to dumpster area 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800" dirty="0"/>
              <a:t>	c.  Leave them in office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800" dirty="0"/>
              <a:t>	d. Roll Off at Recycling Center, </a:t>
            </a:r>
            <a:r>
              <a:rPr lang="en-US" altLang="en-US" sz="1800" dirty="0" err="1"/>
              <a:t>Bldg</a:t>
            </a:r>
            <a:r>
              <a:rPr lang="en-US" altLang="en-US" sz="1800" dirty="0"/>
              <a:t> 400</a:t>
            </a:r>
          </a:p>
          <a:p>
            <a:pPr marL="457200" indent="-457200" defTabSz="914408">
              <a:buFontTx/>
              <a:buNone/>
              <a:defRPr/>
            </a:pPr>
            <a:endParaRPr lang="en-US" altLang="en-US" dirty="0"/>
          </a:p>
          <a:p>
            <a:pPr marL="457200" indent="-457200" defTabSz="914408">
              <a:buFontTx/>
              <a:buAutoNum type="arabicPeriod" startAt="8"/>
              <a:defRPr/>
            </a:pPr>
            <a:r>
              <a:rPr lang="en-US" altLang="en-US" sz="2800" u="sng" dirty="0"/>
              <a:t>Which</a:t>
            </a:r>
            <a:r>
              <a:rPr lang="en-US" altLang="en-US" sz="2800" dirty="0"/>
              <a:t> of the listed products is NOT recycled on Altus AFB?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dirty="0"/>
              <a:t>a.  Glass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dirty="0"/>
              <a:t>b.  Cardboard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dirty="0"/>
              <a:t>c.  Paper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dirty="0"/>
              <a:t>d.  Scrap Metal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35BE489A-5D5B-7485-34B1-8AD0F031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2400" cy="814388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32ABFFE-A9F2-9ED9-B85A-1C8844D4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/>
          <a:lstStyle/>
          <a:p>
            <a:pPr marL="457200" indent="-457200">
              <a:buFontTx/>
              <a:buAutoNum type="arabicPeriod" startAt="9"/>
              <a:defRPr/>
            </a:pPr>
            <a:r>
              <a:rPr lang="en-US" altLang="en-US" dirty="0"/>
              <a:t>Does the installation have an Air Permit?</a:t>
            </a:r>
          </a:p>
          <a:p>
            <a:pPr marL="457200" indent="-457200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sz="1800" dirty="0"/>
              <a:t>a.  No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1800" dirty="0"/>
              <a:t>	b.  Yes</a:t>
            </a:r>
          </a:p>
          <a:p>
            <a:pPr marL="457200" indent="-457200">
              <a:buFontTx/>
              <a:buNone/>
              <a:defRPr/>
            </a:pPr>
            <a:endParaRPr lang="en-US" altLang="en-US" dirty="0"/>
          </a:p>
          <a:p>
            <a:pPr marL="457200" indent="-457200">
              <a:buFontTx/>
              <a:buAutoNum type="arabicPeriod" startAt="10"/>
              <a:defRPr/>
            </a:pPr>
            <a:r>
              <a:rPr lang="en-US" altLang="en-US" u="sng" dirty="0"/>
              <a:t>What</a:t>
            </a:r>
            <a:r>
              <a:rPr lang="en-US" altLang="en-US" dirty="0"/>
              <a:t> material(s) are </a:t>
            </a:r>
            <a:r>
              <a:rPr lang="en-US" altLang="en-US" u="sng" dirty="0"/>
              <a:t>MANDATORY</a:t>
            </a:r>
            <a:r>
              <a:rPr lang="en-US" altLang="en-US" dirty="0"/>
              <a:t> at Altus AFB by DOD Regulation?</a:t>
            </a:r>
          </a:p>
          <a:p>
            <a:pPr marL="415925" lvl="2" indent="0">
              <a:buFontTx/>
              <a:buNone/>
              <a:defRPr/>
            </a:pPr>
            <a:r>
              <a:rPr lang="en-US" altLang="en-US" dirty="0"/>
              <a:t>a.  Cardboard and Paper</a:t>
            </a:r>
          </a:p>
          <a:p>
            <a:pPr marL="758825" lvl="2" indent="-342900">
              <a:buFontTx/>
              <a:buAutoNum type="alphaLcPeriod" startAt="2"/>
              <a:defRPr/>
            </a:pPr>
            <a:r>
              <a:rPr lang="en-US" altLang="en-US" dirty="0"/>
              <a:t>Glass and Plastic</a:t>
            </a:r>
          </a:p>
          <a:p>
            <a:pPr marL="758825" lvl="2" indent="-342900">
              <a:buFontTx/>
              <a:buAutoNum type="alphaLcPeriod" startAt="2"/>
              <a:defRPr/>
            </a:pPr>
            <a:r>
              <a:rPr lang="en-US" altLang="en-US" dirty="0"/>
              <a:t>Cardboard and Plastic</a:t>
            </a:r>
          </a:p>
          <a:p>
            <a:pPr marL="415925" lvl="2" indent="0">
              <a:buFontTx/>
              <a:buNone/>
              <a:defRPr/>
            </a:pPr>
            <a:r>
              <a:rPr lang="en-US" altLang="en-US" dirty="0"/>
              <a:t>d.  Paper and Plastic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4CF2EA-F3EA-DB67-3F0A-2CF22DFDDAC2}"/>
              </a:ext>
            </a:extLst>
          </p:cNvPr>
          <p:cNvSpPr txBox="1">
            <a:spLocks/>
          </p:cNvSpPr>
          <p:nvPr/>
        </p:nvSpPr>
        <p:spPr bwMode="auto">
          <a:xfrm>
            <a:off x="1316038" y="-100013"/>
            <a:ext cx="953293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chemeClr val="tx1"/>
                </a:solidFill>
              </a:rPr>
              <a:t>Important Environmental Phone #s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0F2F0D-8F76-C274-024B-6D5081C9EA03}"/>
              </a:ext>
            </a:extLst>
          </p:cNvPr>
          <p:cNvSpPr txBox="1">
            <a:spLocks/>
          </p:cNvSpPr>
          <p:nvPr/>
        </p:nvSpPr>
        <p:spPr bwMode="auto">
          <a:xfrm>
            <a:off x="317716" y="1625316"/>
            <a:ext cx="11489189" cy="41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669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chemeClr val="tx1"/>
                </a:solidFill>
                <a:latin typeface="+mn-lt"/>
              </a:defRPr>
            </a:lvl2pPr>
            <a:lvl3pPr marL="83338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3pPr>
            <a:lvl4pPr marL="125007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6676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83460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500152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916845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333537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Arial" charset="0"/>
              </a:rPr>
              <a:t>Chemical Spills, Discharges, &amp; Releases</a:t>
            </a:r>
          </a:p>
          <a:p>
            <a:pPr lvl="1">
              <a:defRPr/>
            </a:pPr>
            <a:r>
              <a:rPr lang="en-US" altLang="en-US" sz="3000" kern="0" dirty="0">
                <a:solidFill>
                  <a:srgbClr val="FF0000"/>
                </a:solidFill>
              </a:rPr>
              <a:t>CALL: 911</a:t>
            </a:r>
          </a:p>
          <a:p>
            <a:pPr lvl="1">
              <a:defRPr/>
            </a:pPr>
            <a:r>
              <a:rPr lang="nl-NL" sz="3600" kern="0" dirty="0"/>
              <a:t>Altus AFB Recycling Center</a:t>
            </a:r>
          </a:p>
          <a:p>
            <a:pPr lvl="1">
              <a:defRPr/>
            </a:pPr>
            <a:r>
              <a:rPr lang="nl-NL" sz="3000" kern="0" dirty="0">
                <a:solidFill>
                  <a:srgbClr val="FF0000"/>
                </a:solidFill>
              </a:rPr>
              <a:t>CALL: 481-7698</a:t>
            </a:r>
          </a:p>
          <a:p>
            <a:pPr lvl="1">
              <a:defRPr/>
            </a:pPr>
            <a:r>
              <a:rPr lang="nl-NL" sz="3600" kern="0" dirty="0"/>
              <a:t>General Environmental Questions</a:t>
            </a:r>
          </a:p>
          <a:p>
            <a:pPr lvl="1">
              <a:defRPr/>
            </a:pPr>
            <a:r>
              <a:rPr lang="nl-NL" sz="3000" kern="0" dirty="0">
                <a:solidFill>
                  <a:srgbClr val="FF0000"/>
                </a:solidFill>
              </a:rPr>
              <a:t>CALL: 481-7605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E546D-895C-64D0-0AED-B0AD6F4B5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25C28677-DCD6-A38F-8669-C2DFA4799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9654E-C229-D424-D411-0D34EC6D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2" y="889745"/>
            <a:ext cx="6822015" cy="6236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3C725-2CFB-0124-F849-B4FF2582F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09" y="804430"/>
            <a:ext cx="4316342" cy="5584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38267-1399-EFBA-6B0F-3712101F09A2}"/>
              </a:ext>
            </a:extLst>
          </p:cNvPr>
          <p:cNvSpPr txBox="1"/>
          <p:nvPr/>
        </p:nvSpPr>
        <p:spPr>
          <a:xfrm>
            <a:off x="777240" y="133584"/>
            <a:ext cx="107899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lt"/>
                <a:cs typeface="Arial"/>
              </a:rPr>
              <a:t>Wing Commander’s Environmental Vision/Commitment Statement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035854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9CAEA-18DB-AC7B-B78D-B3CF960EC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0DA3C8D-F0ED-081A-6C8B-77C5F8432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72" y="122380"/>
            <a:ext cx="11137392" cy="4935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AAFB ENVIRONMENTAL PLANS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8EAD68F-7451-49F7-4E76-6071B84B6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02539F-3CE5-3A6A-86B9-92E608475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713" y="1780233"/>
            <a:ext cx="5536540" cy="423375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200" b="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DBD7FC4-254D-B710-50C1-E9134AE7761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3379408"/>
              </p:ext>
            </p:extLst>
          </p:nvPr>
        </p:nvGraphicFramePr>
        <p:xfrm>
          <a:off x="839788" y="746583"/>
          <a:ext cx="10736194" cy="5661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015">
                  <a:extLst>
                    <a:ext uri="{9D8B030D-6E8A-4147-A177-3AD203B41FA5}">
                      <a16:colId xmlns:a16="http://schemas.microsoft.com/office/drawing/2014/main" val="2295441238"/>
                    </a:ext>
                  </a:extLst>
                </a:gridCol>
                <a:gridCol w="885164">
                  <a:extLst>
                    <a:ext uri="{9D8B030D-6E8A-4147-A177-3AD203B41FA5}">
                      <a16:colId xmlns:a16="http://schemas.microsoft.com/office/drawing/2014/main" val="370330371"/>
                    </a:ext>
                  </a:extLst>
                </a:gridCol>
                <a:gridCol w="2031619">
                  <a:extLst>
                    <a:ext uri="{9D8B030D-6E8A-4147-A177-3AD203B41FA5}">
                      <a16:colId xmlns:a16="http://schemas.microsoft.com/office/drawing/2014/main" val="1082262563"/>
                    </a:ext>
                  </a:extLst>
                </a:gridCol>
                <a:gridCol w="618935">
                  <a:extLst>
                    <a:ext uri="{9D8B030D-6E8A-4147-A177-3AD203B41FA5}">
                      <a16:colId xmlns:a16="http://schemas.microsoft.com/office/drawing/2014/main" val="61224234"/>
                    </a:ext>
                  </a:extLst>
                </a:gridCol>
                <a:gridCol w="714421">
                  <a:extLst>
                    <a:ext uri="{9D8B030D-6E8A-4147-A177-3AD203B41FA5}">
                      <a16:colId xmlns:a16="http://schemas.microsoft.com/office/drawing/2014/main" val="2835552158"/>
                    </a:ext>
                  </a:extLst>
                </a:gridCol>
                <a:gridCol w="1256798">
                  <a:extLst>
                    <a:ext uri="{9D8B030D-6E8A-4147-A177-3AD203B41FA5}">
                      <a16:colId xmlns:a16="http://schemas.microsoft.com/office/drawing/2014/main" val="1749887397"/>
                    </a:ext>
                  </a:extLst>
                </a:gridCol>
                <a:gridCol w="1385179">
                  <a:extLst>
                    <a:ext uri="{9D8B030D-6E8A-4147-A177-3AD203B41FA5}">
                      <a16:colId xmlns:a16="http://schemas.microsoft.com/office/drawing/2014/main" val="357460773"/>
                    </a:ext>
                  </a:extLst>
                </a:gridCol>
                <a:gridCol w="1223012">
                  <a:extLst>
                    <a:ext uri="{9D8B030D-6E8A-4147-A177-3AD203B41FA5}">
                      <a16:colId xmlns:a16="http://schemas.microsoft.com/office/drawing/2014/main" val="3335614344"/>
                    </a:ext>
                  </a:extLst>
                </a:gridCol>
                <a:gridCol w="777051">
                  <a:extLst>
                    <a:ext uri="{9D8B030D-6E8A-4147-A177-3AD203B41FA5}">
                      <a16:colId xmlns:a16="http://schemas.microsoft.com/office/drawing/2014/main" val="562837582"/>
                    </a:ext>
                  </a:extLst>
                </a:gridCol>
              </a:tblGrid>
              <a:tr h="51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Title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R/O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Specific Title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Signatory</a:t>
                      </a: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Requiring Agency Level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 Driver/Media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Requiring Agency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 Frequency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40208"/>
                  </a:ext>
                </a:extLst>
              </a:tr>
              <a:tr h="455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Cultural Resources Management Plan (ICRMP)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ICRMP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AMW/CC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DODI 4715.16; DAFMAN 32-7003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SHPO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DoDI 4715.3; AFI 32-7065; ADPD 32-70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Years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3540629291"/>
                  </a:ext>
                </a:extLst>
              </a:tr>
              <a:tr h="2318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Tribal Relations Plan (ITRP)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ITRP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AMW/CC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DAFI90-2002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 Force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DoDI 4710.02; AFPD 90-20; AFPD 32-70 (Supporting plan to ICRMP)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39398991"/>
                  </a:ext>
                </a:extLst>
              </a:tr>
              <a:tr h="2318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Facility Response Plan (FRP)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Altus AFB Facility Response Plan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AMW/CC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CWA-OPA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EPA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CFR 112.20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Years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1443977779"/>
                  </a:ext>
                </a:extLst>
              </a:tr>
              <a:tr h="455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Hazardous Waste Management Plan (HWMP)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Hazardous Waste/Recovery Waste Management Plan (32-J1)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DoDI4715.06; DAFMAN32-7002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 Force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AFI 32-7042 3.2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Year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2557680650"/>
                  </a:ext>
                </a:extLst>
              </a:tr>
              <a:tr h="455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Solid Waste Management Plan (ISWMP)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ISWMP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RCRA-D; DoDI4715.06;</a:t>
                      </a:r>
                    </a:p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DoDI4715.23 DAFMAN32-7002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 Force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AFI 32-7042, para 3.2.2.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Year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4069057358"/>
                  </a:ext>
                </a:extLst>
              </a:tr>
              <a:tr h="455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Natural Resources Management Plan (INRMP)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INRMP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AMW/CC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DAFMAN32-7003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Congress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Sikes Act (16 U.S.C. 670)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Years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3150152357"/>
                  </a:ext>
                </a:extLst>
              </a:tr>
              <a:tr h="455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Wildland Fire Management Plan (WFMP)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WFMP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AMW/CC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DAFMAN32-7003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AFCEC/CZOF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marL="0" marR="0" lvl="0" indent="0" algn="l" defTabSz="8333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AFI 32-2001</a:t>
                      </a:r>
                    </a:p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Supporting plan to INRMP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332840497"/>
                  </a:ext>
                </a:extLst>
              </a:tr>
              <a:tr h="3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Prescribed Burn Plan (PFP)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AF/DOD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PFP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AMW/CC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DAFMAN32-7003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AFCEC/CZOF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marL="0" marR="0" lvl="0" indent="0" algn="l" defTabSz="8333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Supporting plan to INRMP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3247657323"/>
                  </a:ext>
                </a:extLst>
              </a:tr>
              <a:tr h="3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Asbestos Management Plan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Asbestos Management and Operations Plan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CES/CC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 Force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AFI 32-1052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Needed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1870288694"/>
                  </a:ext>
                </a:extLst>
              </a:tr>
              <a:tr h="455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Stormwater Pollution Prevention Plan (Industrial)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Altus AFB Storm Water Pollution Prevention Plan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CWA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Oklahoma Dept. of Environmental Quality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OAC 252:606-1-3(b)(3)(L)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Needed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99988050"/>
                  </a:ext>
                </a:extLst>
              </a:tr>
              <a:tr h="455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Spill Prevention, Control, and Countermeasures Plan (SPCC)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Spill Prevention Control and Countermeasures Plan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AMW/CC</a:t>
                      </a: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CWA-OPA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Region 6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CFR 112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Years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2400150438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 Year Review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Non-Compliance Tracking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957824045-CA 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CZO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CERCLA, NCP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Oklahoma DEQ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CFR 264 Subpart F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Years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" marR="3269" marT="3269" marB="0" anchor="b"/>
                </a:tc>
                <a:extLst>
                  <a:ext uri="{0D108BD9-81ED-4DB2-BD59-A6C34878D82A}">
                    <a16:rowId xmlns:a16="http://schemas.microsoft.com/office/drawing/2014/main" val="156813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9981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8E3104CF-3DDB-7301-6243-72B7887EE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296" y="60325"/>
            <a:ext cx="7611454" cy="6207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Altus AFB Environmental Risk/Aspect</a:t>
            </a:r>
          </a:p>
        </p:txBody>
      </p:sp>
      <p:grpSp>
        <p:nvGrpSpPr>
          <p:cNvPr id="18435" name="Group 1">
            <a:extLst>
              <a:ext uri="{FF2B5EF4-FFF2-40B4-BE49-F238E27FC236}">
                <a16:creationId xmlns:a16="http://schemas.microsoft.com/office/drawing/2014/main" id="{41D7EE0B-B5C1-B930-C2A5-DF2D677535CE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1076325"/>
            <a:ext cx="9039225" cy="3754438"/>
            <a:chOff x="1628775" y="1434090"/>
            <a:chExt cx="9039225" cy="3753860"/>
          </a:xfrm>
        </p:grpSpPr>
        <p:sp>
          <p:nvSpPr>
            <p:cNvPr id="18437" name="Rectangle 24">
              <a:extLst>
                <a:ext uri="{FF2B5EF4-FFF2-40B4-BE49-F238E27FC236}">
                  <a16:creationId xmlns:a16="http://schemas.microsoft.com/office/drawing/2014/main" id="{F2FD5716-E820-81D8-CC4B-F76BC8B2C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775" y="1434090"/>
              <a:ext cx="89185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233363"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•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solidFill>
                    <a:srgbClr val="000099"/>
                  </a:solidFill>
                  <a:cs typeface="Arial" panose="020B0604020202020204" pitchFamily="34" charset="0"/>
                </a:rPr>
                <a:t>Altus AFB Environmental Programs with Risks and Costs</a:t>
              </a:r>
            </a:p>
            <a:p>
              <a:pPr lvl="1" eaLnBrk="1" hangingPunct="1">
                <a:spcBef>
                  <a:spcPct val="0"/>
                </a:spcBef>
                <a:buFont typeface="Arial" panose="020B0604020202020204" pitchFamily="34" charset="0"/>
                <a:buChar char="−"/>
              </a:pPr>
              <a:endParaRPr lang="en-US" altLang="en-US" sz="2400" b="0" dirty="0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438" name="TextBox 1">
              <a:extLst>
                <a:ext uri="{FF2B5EF4-FFF2-40B4-BE49-F238E27FC236}">
                  <a16:creationId xmlns:a16="http://schemas.microsoft.com/office/drawing/2014/main" id="{90EEFC65-2A8A-0C73-8DA1-DB937CB79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488" y="2018200"/>
              <a:ext cx="4013200" cy="316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 marL="339725" indent="-233363"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•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Hazardous Materials</a:t>
              </a:r>
              <a:endParaRPr lang="en-US" dirty="0">
                <a:latin typeface="Arial"/>
                <a:cs typeface="Arial"/>
              </a:endParaRP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Air Quality</a:t>
              </a: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2"/>
                  </a:solidFill>
                  <a:latin typeface="Arial"/>
                  <a:cs typeface="Arial"/>
                </a:rPr>
                <a:t>Wastewater </a:t>
              </a:r>
              <a:endParaRPr lang="en-US" altLang="en-US" sz="2000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2"/>
                  </a:solidFill>
                  <a:latin typeface="Arial"/>
                  <a:cs typeface="Arial"/>
                </a:rPr>
                <a:t>Natural Resources 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Fuels; Tanks; Petroleum, Oils, &amp; Lubricants</a:t>
              </a: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Hazardous Waste </a:t>
              </a:r>
              <a:endParaRPr lang="en-US" altLang="en-US" sz="2000" dirty="0">
                <a:cs typeface="Arial" panose="020B0604020202020204" pitchFamily="34" charset="0"/>
              </a:endParaRP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Environmental Impact Analysis Process</a:t>
              </a: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Drinking Water</a:t>
              </a:r>
            </a:p>
          </p:txBody>
        </p:sp>
        <p:sp>
          <p:nvSpPr>
            <p:cNvPr id="18439" name="TextBox 5">
              <a:extLst>
                <a:ext uri="{FF2B5EF4-FFF2-40B4-BE49-F238E27FC236}">
                  <a16:creationId xmlns:a16="http://schemas.microsoft.com/office/drawing/2014/main" id="{0D0B19C1-628D-52B1-AE25-AA5A7C5BF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2017713"/>
              <a:ext cx="4940300" cy="310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233363"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•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Storm Water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Solid Waste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Environmental Noise</a:t>
              </a:r>
              <a:endParaRPr lang="en-US" altLang="en-US" sz="1800" i="1"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Cultural Resources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Toxic Materials </a:t>
              </a:r>
              <a:r>
                <a:rPr lang="en-US" altLang="en-US" sz="1800" i="1">
                  <a:cs typeface="Arial" panose="020B0604020202020204" pitchFamily="34" charset="0"/>
                </a:rPr>
                <a:t>(Asbestos, Lead-based Paint [LBP], Polychlorinated Biphenyl [PCB] )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Green Procurement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Pest Management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Recycling </a:t>
              </a:r>
            </a:p>
          </p:txBody>
        </p:sp>
      </p:grpSp>
      <p:pic>
        <p:nvPicPr>
          <p:cNvPr id="18436" name="Picture 2">
            <a:extLst>
              <a:ext uri="{FF2B5EF4-FFF2-40B4-BE49-F238E27FC236}">
                <a16:creationId xmlns:a16="http://schemas.microsoft.com/office/drawing/2014/main" id="{CBEA2553-4038-3336-00F1-F7C2EB210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625850"/>
            <a:ext cx="39227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77C0B01-FA82-2481-74E6-E12FFB64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-114300"/>
            <a:ext cx="6583363" cy="968375"/>
          </a:xfrm>
        </p:spPr>
        <p:txBody>
          <a:bodyPr anchor="ctr"/>
          <a:lstStyle/>
          <a:p>
            <a:r>
              <a:rPr lang="en-US" altLang="en-US" sz="3200" kern="1200" dirty="0">
                <a:ea typeface="+mn-ea"/>
                <a:cs typeface="Times New Roman" panose="02020603050405020304" pitchFamily="18" charset="0"/>
              </a:rPr>
              <a:t>Spill Reporting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2B6FD054-5232-0F2F-ED59-1321EAB1C619}"/>
              </a:ext>
            </a:extLst>
          </p:cNvPr>
          <p:cNvGrpSpPr>
            <a:grpSpLocks/>
          </p:cNvGrpSpPr>
          <p:nvPr/>
        </p:nvGrpSpPr>
        <p:grpSpPr bwMode="auto">
          <a:xfrm>
            <a:off x="891296" y="699161"/>
            <a:ext cx="7213600" cy="5112957"/>
            <a:chOff x="1635125" y="1047440"/>
            <a:chExt cx="6652932" cy="51122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52ED5-C556-B854-63BB-AF742BB64AA9}"/>
                </a:ext>
              </a:extLst>
            </p:cNvPr>
            <p:cNvSpPr txBox="1"/>
            <p:nvPr/>
          </p:nvSpPr>
          <p:spPr>
            <a:xfrm>
              <a:off x="1829853" y="1047440"/>
              <a:ext cx="6458204" cy="1507924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+mn-lt"/>
                  <a:cs typeface="Arial" charset="0"/>
                </a:rPr>
                <a:t>Spills, Discharges, &amp; Releases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+mn-lt"/>
                  <a:cs typeface="Arial" charset="0"/>
                </a:rPr>
                <a:t>Hazardous Material/Waste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+mn-lt"/>
                  <a:cs typeface="Arial" charset="0"/>
                </a:rPr>
                <a:t>Water/Sewage/Industrial Wastewater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+mn-lt"/>
                  <a:cs typeface="Arial" charset="0"/>
                </a:rPr>
                <a:t>Oil/Lubricants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+mn-lt"/>
                  <a:cs typeface="Arial" charset="0"/>
                </a:rPr>
                <a:t>Fuel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9B4FDC-05E0-A3A5-982B-F30A00F48AF2}"/>
                </a:ext>
              </a:extLst>
            </p:cNvPr>
            <p:cNvSpPr txBox="1"/>
            <p:nvPr/>
          </p:nvSpPr>
          <p:spPr>
            <a:xfrm>
              <a:off x="1829853" y="2699202"/>
              <a:ext cx="5281057" cy="156945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+mn-lt"/>
                  <a:cs typeface="Arial" charset="0"/>
                </a:rPr>
                <a:t>Contact/Report Immediately: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b="1" dirty="0">
                  <a:latin typeface="+mn-lt"/>
                  <a:cs typeface="Arial" charset="0"/>
                </a:rPr>
                <a:t>For any spill, discharge, or releases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en-US" sz="1600" b="1" dirty="0">
                <a:latin typeface="+mn-lt"/>
                <a:cs typeface="Arial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+mn-lt"/>
                  <a:cs typeface="Arial" charset="0"/>
                </a:rPr>
                <a:t>Nothing other than clean water can enter a storm drain </a:t>
              </a:r>
            </a:p>
          </p:txBody>
        </p:sp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6CA42ABE-A71C-3AA8-76CB-FACEAD050B69}"/>
                </a:ext>
              </a:extLst>
            </p:cNvPr>
            <p:cNvSpPr/>
            <p:nvPr/>
          </p:nvSpPr>
          <p:spPr bwMode="auto">
            <a:xfrm>
              <a:off x="1635125" y="2069654"/>
              <a:ext cx="152268" cy="70475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7768CAFD-5F9A-E460-B37F-9FAB2ACA30A0}"/>
                </a:ext>
              </a:extLst>
            </p:cNvPr>
            <p:cNvSpPr/>
            <p:nvPr/>
          </p:nvSpPr>
          <p:spPr bwMode="auto">
            <a:xfrm>
              <a:off x="1638053" y="3996622"/>
              <a:ext cx="152268" cy="70475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4588" name="TextBox 1">
              <a:extLst>
                <a:ext uri="{FF2B5EF4-FFF2-40B4-BE49-F238E27FC236}">
                  <a16:creationId xmlns:a16="http://schemas.microsoft.com/office/drawing/2014/main" id="{DF638139-E226-83B5-41D9-28B4A5139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304" y="5297941"/>
              <a:ext cx="326231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i="1" dirty="0">
                  <a:solidFill>
                    <a:srgbClr val="000099"/>
                  </a:solidFill>
                  <a:cs typeface="Arial" panose="020B0604020202020204" pitchFamily="34" charset="0"/>
                </a:rPr>
                <a:t>Emergency number from your cell phone: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99"/>
                  </a:solidFill>
                  <a:cs typeface="Arial" panose="020B0604020202020204" pitchFamily="34" charset="0"/>
                </a:rPr>
                <a:t>     580-481-6333 (Fire Dept)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C5ECAF-CF9A-F7B8-1CA7-A90A26DCB2FC}"/>
                </a:ext>
              </a:extLst>
            </p:cNvPr>
            <p:cNvSpPr txBox="1"/>
            <p:nvPr/>
          </p:nvSpPr>
          <p:spPr>
            <a:xfrm>
              <a:off x="1948506" y="4285971"/>
              <a:ext cx="5223957" cy="78472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cs typeface="Arial" charset="0"/>
                </a:rPr>
                <a:t>Link to spill report form: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ea typeface="+mn-lt"/>
                  <a:cs typeface="+mn-lt"/>
                  <a:hlinkClick r:id="rId3"/>
                </a:rPr>
                <a:t>https://usaf.dps.mil/:w:/r/teams/10625/Altus/_layouts/15/Doc.aspx?sourcedoc=%7BC05ADD67-4AF1-4022-9C15-50E10264D63A%7D&amp;file=Altus%20AFB%20Spill%20Report%20Form%202021.docx&amp;action=default&amp;mobileredirect=true</a:t>
              </a:r>
              <a:r>
                <a:rPr lang="en-US" sz="900" dirty="0">
                  <a:ea typeface="+mn-lt"/>
                  <a:cs typeface="+mn-lt"/>
                </a:rPr>
                <a:t> </a:t>
              </a:r>
              <a:endParaRPr lang="en-US" dirty="0"/>
            </a:p>
          </p:txBody>
        </p:sp>
      </p:grpSp>
      <p:pic>
        <p:nvPicPr>
          <p:cNvPr id="24581" name="Picture 4">
            <a:extLst>
              <a:ext uri="{FF2B5EF4-FFF2-40B4-BE49-F238E27FC236}">
                <a16:creationId xmlns:a16="http://schemas.microsoft.com/office/drawing/2014/main" id="{4522ADFB-F9A1-8CCD-5F18-6F52699F87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937125"/>
            <a:ext cx="1371600" cy="12906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6">
            <a:extLst>
              <a:ext uri="{FF2B5EF4-FFF2-40B4-BE49-F238E27FC236}">
                <a16:creationId xmlns:a16="http://schemas.microsoft.com/office/drawing/2014/main" id="{F9B79E96-A099-032A-9F8E-EC41A25E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4838700"/>
            <a:ext cx="952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0"/>
              <a:t>Call</a:t>
            </a:r>
            <a:r>
              <a:rPr lang="en-US" altLang="en-US" sz="2800" b="0"/>
              <a:t>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911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C72719-2603-28A3-F3CD-C16AC7EA4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928" y="4157523"/>
            <a:ext cx="2192339" cy="2178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709FF-76C2-BC16-F9DC-30831BA2F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905" y="1188720"/>
            <a:ext cx="1471664" cy="24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E6248-A768-030A-18EC-0D3B8D550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5081" y="1599564"/>
            <a:ext cx="2192339" cy="17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110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37165DD-47B4-15DC-30B4-73F24079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8" y="112713"/>
            <a:ext cx="6296025" cy="865187"/>
          </a:xfrm>
        </p:spPr>
        <p:txBody>
          <a:bodyPr anchor="t"/>
          <a:lstStyle/>
          <a:p>
            <a:r>
              <a:rPr lang="en-US" altLang="en-US" sz="3200" dirty="0"/>
              <a:t>Recycling Center Building 400</a:t>
            </a: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A2FB550B-412A-8999-32DD-6532FF285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2063" y="1366838"/>
            <a:ext cx="4471987" cy="4471987"/>
          </a:xfrm>
          <a:noFill/>
        </p:spPr>
      </p:pic>
      <p:sp>
        <p:nvSpPr>
          <p:cNvPr id="28676" name="Line Callout 1 13">
            <a:extLst>
              <a:ext uri="{FF2B5EF4-FFF2-40B4-BE49-F238E27FC236}">
                <a16:creationId xmlns:a16="http://schemas.microsoft.com/office/drawing/2014/main" id="{223E804A-A552-41CF-8FDB-052B58D234BA}"/>
              </a:ext>
            </a:extLst>
          </p:cNvPr>
          <p:cNvSpPr>
            <a:spLocks/>
          </p:cNvSpPr>
          <p:nvPr/>
        </p:nvSpPr>
        <p:spPr bwMode="auto">
          <a:xfrm>
            <a:off x="1409700" y="3954781"/>
            <a:ext cx="1804988" cy="1787208"/>
          </a:xfrm>
          <a:prstGeom prst="borderCallout1">
            <a:avLst>
              <a:gd name="adj1" fmla="val 45093"/>
              <a:gd name="adj2" fmla="val 101375"/>
              <a:gd name="adj3" fmla="val 15500"/>
              <a:gd name="adj4" fmla="val 14684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Steel &amp; Aluminum Cans – NO liquids: tobacco. Soda remnants, etc.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Building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cs typeface="Arial" panose="020B0604020202020204" pitchFamily="34" charset="0"/>
              </a:rPr>
              <a:t>400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Scrap Metals/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Copper Wire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cs typeface="Arial" panose="020B0604020202020204" pitchFamily="34" charset="0"/>
            </a:endParaRPr>
          </a:p>
        </p:txBody>
      </p:sp>
      <p:sp>
        <p:nvSpPr>
          <p:cNvPr id="36870" name="Line Callout 3 15">
            <a:extLst>
              <a:ext uri="{FF2B5EF4-FFF2-40B4-BE49-F238E27FC236}">
                <a16:creationId xmlns:a16="http://schemas.microsoft.com/office/drawing/2014/main" id="{EC141A5E-CC2D-4E2D-9D3E-C9E34D138C65}"/>
              </a:ext>
            </a:extLst>
          </p:cNvPr>
          <p:cNvSpPr>
            <a:spLocks/>
          </p:cNvSpPr>
          <p:nvPr/>
        </p:nvSpPr>
        <p:spPr bwMode="auto">
          <a:xfrm>
            <a:off x="9352501" y="1338778"/>
            <a:ext cx="1629513" cy="1621910"/>
          </a:xfrm>
          <a:prstGeom prst="borderCallout3">
            <a:avLst>
              <a:gd name="adj1" fmla="val 54088"/>
              <a:gd name="adj2" fmla="val -1787"/>
              <a:gd name="adj3" fmla="val 138546"/>
              <a:gd name="adj4" fmla="val -65470"/>
              <a:gd name="adj5" fmla="val 139746"/>
              <a:gd name="adj6" fmla="val -157825"/>
              <a:gd name="adj7" fmla="val 71126"/>
              <a:gd name="adj8" fmla="val -188941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i="0" dirty="0">
                <a:solidFill>
                  <a:schemeClr val="bg1"/>
                </a:solidFill>
              </a:rPr>
              <a:t>#1 &amp; #2 Plastic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i="0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i="0" dirty="0">
                <a:solidFill>
                  <a:schemeClr val="bg1"/>
                </a:solidFill>
              </a:rPr>
              <a:t>Ensure containers are empty &amp; MUST be </a:t>
            </a:r>
            <a:r>
              <a:rPr lang="en-US" altLang="en-US" sz="1050" b="1" i="0" u="sng" dirty="0">
                <a:solidFill>
                  <a:schemeClr val="bg1"/>
                </a:solidFill>
              </a:rPr>
              <a:t>Bagged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i="0" u="sng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i="0" u="sng" dirty="0">
                <a:solidFill>
                  <a:schemeClr val="bg1"/>
                </a:solidFill>
              </a:rPr>
              <a:t>No liquids: tobacco, soda remnants, etc.</a:t>
            </a:r>
          </a:p>
        </p:txBody>
      </p:sp>
      <p:sp>
        <p:nvSpPr>
          <p:cNvPr id="28678" name="Line Callout 3 16">
            <a:extLst>
              <a:ext uri="{FF2B5EF4-FFF2-40B4-BE49-F238E27FC236}">
                <a16:creationId xmlns:a16="http://schemas.microsoft.com/office/drawing/2014/main" id="{24521E66-C180-9D96-6846-3B2B792ED4F8}"/>
              </a:ext>
            </a:extLst>
          </p:cNvPr>
          <p:cNvSpPr>
            <a:spLocks/>
          </p:cNvSpPr>
          <p:nvPr/>
        </p:nvSpPr>
        <p:spPr bwMode="auto">
          <a:xfrm>
            <a:off x="382588" y="1116010"/>
            <a:ext cx="2032952" cy="1901509"/>
          </a:xfrm>
          <a:prstGeom prst="borderCallout3">
            <a:avLst>
              <a:gd name="adj1" fmla="val 61135"/>
              <a:gd name="adj2" fmla="val 104277"/>
              <a:gd name="adj3" fmla="val 109030"/>
              <a:gd name="adj4" fmla="val 156624"/>
              <a:gd name="adj5" fmla="val 130125"/>
              <a:gd name="adj6" fmla="val 215947"/>
              <a:gd name="adj7" fmla="val 156436"/>
              <a:gd name="adj8" fmla="val 260431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White &amp; Mixed Paper/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Cardboard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MANDATORY per DODI</a:t>
            </a:r>
            <a:r>
              <a:rPr lang="en-US" sz="1400" b="1" dirty="0"/>
              <a:t>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1400" b="1" u="sng" dirty="0" err="1"/>
              <a:t>Shedded</a:t>
            </a:r>
            <a:r>
              <a:rPr lang="en-US" sz="1400" b="1" u="sng" dirty="0"/>
              <a:t> paper MUST be bagged </a:t>
            </a:r>
            <a:endParaRPr lang="en-US" altLang="en-US" sz="1400" u="sng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45C3D4F5-B242-5222-9943-71C8113B714B}"/>
              </a:ext>
            </a:extLst>
          </p:cNvPr>
          <p:cNvSpPr/>
          <p:nvPr/>
        </p:nvSpPr>
        <p:spPr bwMode="auto">
          <a:xfrm>
            <a:off x="8861425" y="4022725"/>
            <a:ext cx="2019300" cy="1719263"/>
          </a:xfrm>
          <a:prstGeom prst="borderCallout1">
            <a:avLst>
              <a:gd name="adj1" fmla="val 50593"/>
              <a:gd name="adj2" fmla="val -5280"/>
              <a:gd name="adj3" fmla="val 26738"/>
              <a:gd name="adj4" fmla="val -50324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*Lithium Ion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*Nickel-Cadmium (NiCad)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*Nickel Metal Hydride 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RECYCLED: Lead Acid </a:t>
            </a:r>
          </a:p>
        </p:txBody>
      </p:sp>
      <p:sp>
        <p:nvSpPr>
          <p:cNvPr id="28680" name="TextBox 20">
            <a:extLst>
              <a:ext uri="{FF2B5EF4-FFF2-40B4-BE49-F238E27FC236}">
                <a16:creationId xmlns:a16="http://schemas.microsoft.com/office/drawing/2014/main" id="{360CC60B-AB3B-E707-77C1-1F90AE31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5838825"/>
            <a:ext cx="484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Lithium Ion and NiCad are considered Universal Waste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*** 90-day turn-in timeframe to building 400 ***</a:t>
            </a:r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54EE6D6C-40C5-D292-F75E-57E653FC21BF}"/>
              </a:ext>
            </a:extLst>
          </p:cNvPr>
          <p:cNvSpPr/>
          <p:nvPr/>
        </p:nvSpPr>
        <p:spPr bwMode="auto">
          <a:xfrm>
            <a:off x="3962400" y="1892300"/>
            <a:ext cx="1112838" cy="1068388"/>
          </a:xfrm>
          <a:prstGeom prst="flowChartSummingJunction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n w="57150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682" name="TextBox 1">
            <a:extLst>
              <a:ext uri="{FF2B5EF4-FFF2-40B4-BE49-F238E27FC236}">
                <a16:creationId xmlns:a16="http://schemas.microsoft.com/office/drawing/2014/main" id="{2218AD9F-ACA4-3B65-6C67-B3BC07DB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318" y="842963"/>
            <a:ext cx="39274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Recycle Center # 580-481-7698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B333FFE5-2B55-D8C3-7F2D-A0F5C448C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063" y="689900"/>
            <a:ext cx="4040187" cy="1737097"/>
          </a:xfrm>
        </p:spPr>
        <p:txBody>
          <a:bodyPr lIns="91440" tIns="45720" rIns="91440" bIns="45720" anchor="t"/>
          <a:lstStyle/>
          <a:p>
            <a:pPr algn="ctr"/>
            <a:r>
              <a:rPr lang="en-US" altLang="en-US" b="0" dirty="0"/>
              <a:t>The area around the dumpsters </a:t>
            </a:r>
            <a:r>
              <a:rPr lang="en-US" altLang="en-US" dirty="0">
                <a:solidFill>
                  <a:srgbClr val="00B050"/>
                </a:solidFill>
              </a:rPr>
              <a:t>MUST</a:t>
            </a:r>
            <a:r>
              <a:rPr lang="en-US" altLang="en-US" b="0" dirty="0"/>
              <a:t> </a:t>
            </a:r>
            <a:r>
              <a:rPr lang="en-US" altLang="en-US" u="sng" dirty="0"/>
              <a:t>remain free of trash or items </a:t>
            </a:r>
            <a:r>
              <a:rPr lang="en-US" altLang="en-US" b="0" dirty="0"/>
              <a:t>that may interfere with the placement of the dumpster</a:t>
            </a:r>
          </a:p>
        </p:txBody>
      </p:sp>
      <p:sp>
        <p:nvSpPr>
          <p:cNvPr id="30723" name="Text Placeholder 5">
            <a:extLst>
              <a:ext uri="{FF2B5EF4-FFF2-40B4-BE49-F238E27FC236}">
                <a16:creationId xmlns:a16="http://schemas.microsoft.com/office/drawing/2014/main" id="{32E0FA6B-8645-2DA9-8DC7-9B00A06A9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89900"/>
            <a:ext cx="4260850" cy="1939290"/>
          </a:xfrm>
        </p:spPr>
        <p:txBody>
          <a:bodyPr anchor="t"/>
          <a:lstStyle/>
          <a:p>
            <a:pPr algn="ctr"/>
            <a:r>
              <a:rPr lang="en-US" altLang="en-US" sz="2000" b="0" dirty="0">
                <a:solidFill>
                  <a:srgbClr val="FF0000"/>
                </a:solidFill>
              </a:rPr>
              <a:t>VIOLATIONS</a:t>
            </a:r>
            <a:r>
              <a:rPr lang="en-US" altLang="en-US" sz="2000" b="0" dirty="0"/>
              <a:t> prevent the dumpster from being emptied.</a:t>
            </a:r>
          </a:p>
          <a:p>
            <a:pPr algn="ctr"/>
            <a:r>
              <a:rPr lang="en-US" altLang="en-US" sz="2000" b="0" dirty="0"/>
              <a:t>Ex. Items sticking out of dumpsters. Pieces of wood must not be stored inside. This can damage equipment! </a:t>
            </a:r>
          </a:p>
          <a:p>
            <a:pPr algn="ctr"/>
            <a:endParaRPr lang="en-US" altLang="en-US" sz="2000" b="0" dirty="0"/>
          </a:p>
        </p:txBody>
      </p:sp>
      <p:sp>
        <p:nvSpPr>
          <p:cNvPr id="30724" name="Title 1">
            <a:extLst>
              <a:ext uri="{FF2B5EF4-FFF2-40B4-BE49-F238E27FC236}">
                <a16:creationId xmlns:a16="http://schemas.microsoft.com/office/drawing/2014/main" id="{6C964C36-C983-1290-F688-317474A0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14300"/>
            <a:ext cx="103632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Community Dumpsters – Do YOUR part!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DA8DC-93C4-2173-6A78-EAE511B42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5"/>
          <a:stretch/>
        </p:blipFill>
        <p:spPr>
          <a:xfrm>
            <a:off x="869503" y="2594347"/>
            <a:ext cx="4806487" cy="303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5E480-C5A3-F896-3E06-48E520E19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75" y="2629190"/>
            <a:ext cx="4151065" cy="311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3">
            <a:extLst>
              <a:ext uri="{FF2B5EF4-FFF2-40B4-BE49-F238E27FC236}">
                <a16:creationId xmlns:a16="http://schemas.microsoft.com/office/drawing/2014/main" id="{16DED4B8-DF34-04B2-0A73-69A3810BA8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72" y="2875516"/>
            <a:ext cx="675044" cy="4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">
            <a:extLst>
              <a:ext uri="{FF2B5EF4-FFF2-40B4-BE49-F238E27FC236}">
                <a16:creationId xmlns:a16="http://schemas.microsoft.com/office/drawing/2014/main" id="{7B2588EF-552D-C2F4-7E7F-69476CB76F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94" y="3620817"/>
            <a:ext cx="642450" cy="4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>
            <a:extLst>
              <a:ext uri="{FF2B5EF4-FFF2-40B4-BE49-F238E27FC236}">
                <a16:creationId xmlns:a16="http://schemas.microsoft.com/office/drawing/2014/main" id="{7FA4CE10-9E40-DC67-76ED-47F3ED612445}"/>
              </a:ext>
            </a:extLst>
          </p:cNvPr>
          <p:cNvSpPr/>
          <p:nvPr/>
        </p:nvSpPr>
        <p:spPr bwMode="auto">
          <a:xfrm>
            <a:off x="7278798" y="2875516"/>
            <a:ext cx="563563" cy="504825"/>
          </a:xfrm>
          <a:prstGeom prst="mathMultiply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20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7CF24EEE-FD4F-8C3A-6DE6-E3A84650BBBB}"/>
              </a:ext>
            </a:extLst>
          </p:cNvPr>
          <p:cNvSpPr/>
          <p:nvPr/>
        </p:nvSpPr>
        <p:spPr bwMode="auto">
          <a:xfrm>
            <a:off x="8643938" y="4135438"/>
            <a:ext cx="908050" cy="847725"/>
          </a:xfrm>
          <a:prstGeom prst="mathMultiply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20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1" name="Multiply 1">
            <a:extLst>
              <a:ext uri="{FF2B5EF4-FFF2-40B4-BE49-F238E27FC236}">
                <a16:creationId xmlns:a16="http://schemas.microsoft.com/office/drawing/2014/main" id="{D0587806-D69D-BBB3-801B-9ABE373DA0AA}"/>
              </a:ext>
            </a:extLst>
          </p:cNvPr>
          <p:cNvSpPr/>
          <p:nvPr/>
        </p:nvSpPr>
        <p:spPr bwMode="auto">
          <a:xfrm>
            <a:off x="10647940" y="2983271"/>
            <a:ext cx="780908" cy="635343"/>
          </a:xfrm>
          <a:prstGeom prst="mathMultiply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20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3" name="Multiply 1">
            <a:extLst>
              <a:ext uri="{FF2B5EF4-FFF2-40B4-BE49-F238E27FC236}">
                <a16:creationId xmlns:a16="http://schemas.microsoft.com/office/drawing/2014/main" id="{20CC44C5-C519-02B7-E1ED-0E54ABD7ED95}"/>
              </a:ext>
            </a:extLst>
          </p:cNvPr>
          <p:cNvSpPr/>
          <p:nvPr/>
        </p:nvSpPr>
        <p:spPr bwMode="auto">
          <a:xfrm>
            <a:off x="10877163" y="3726369"/>
            <a:ext cx="702021" cy="623866"/>
          </a:xfrm>
          <a:prstGeom prst="mathMultiply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20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3587B4D-0363-95F6-57D9-3F986505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85725"/>
            <a:ext cx="8064500" cy="749300"/>
          </a:xfrm>
        </p:spPr>
        <p:txBody>
          <a:bodyPr anchor="t"/>
          <a:lstStyle/>
          <a:p>
            <a:r>
              <a:rPr lang="en-US" altLang="en-US" sz="3200" dirty="0"/>
              <a:t>Which batteries can go in the trash?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E54E1-958C-30FE-8E82-9EF333EC2B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 l="14546" t="12140" r="11414" b="27708"/>
          <a:stretch>
            <a:fillRect/>
          </a:stretch>
        </p:blipFill>
        <p:spPr>
          <a:xfrm>
            <a:off x="1414463" y="1390650"/>
            <a:ext cx="2786062" cy="225901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89A90-4927-5BD0-A550-4B28A912A34A}"/>
              </a:ext>
            </a:extLst>
          </p:cNvPr>
          <p:cNvPicPr/>
          <p:nvPr/>
        </p:nvPicPr>
        <p:blipFill rotWithShape="1">
          <a:blip r:embed="rId4"/>
          <a:srcRect l="18788" r="16835"/>
          <a:stretch/>
        </p:blipFill>
        <p:spPr>
          <a:xfrm>
            <a:off x="5230813" y="1552575"/>
            <a:ext cx="210185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774" name="TextBox 13">
            <a:extLst>
              <a:ext uri="{FF2B5EF4-FFF2-40B4-BE49-F238E27FC236}">
                <a16:creationId xmlns:a16="http://schemas.microsoft.com/office/drawing/2014/main" id="{FA6FEFFC-DD56-9CC9-BEAF-F264278F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390650"/>
            <a:ext cx="49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75" name="TextBox 14">
            <a:extLst>
              <a:ext uri="{FF2B5EF4-FFF2-40B4-BE49-F238E27FC236}">
                <a16:creationId xmlns:a16="http://schemas.microsoft.com/office/drawing/2014/main" id="{3EF267A0-D46F-0343-34FF-27309BE8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5" y="3127375"/>
            <a:ext cx="492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32776" name="TextBox 15">
            <a:extLst>
              <a:ext uri="{FF2B5EF4-FFF2-40B4-BE49-F238E27FC236}">
                <a16:creationId xmlns:a16="http://schemas.microsoft.com/office/drawing/2014/main" id="{C5F156B3-2919-2D6F-D6AF-5810A7E9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1543050"/>
            <a:ext cx="49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77" name="TextBox 16">
            <a:extLst>
              <a:ext uri="{FF2B5EF4-FFF2-40B4-BE49-F238E27FC236}">
                <a16:creationId xmlns:a16="http://schemas.microsoft.com/office/drawing/2014/main" id="{3EB4D6D2-109B-24C4-2269-C256AFBA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1079500"/>
            <a:ext cx="49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35EC7-D56D-BB00-D6A3-641ECBF0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930775"/>
            <a:ext cx="598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99"/>
                </a:solidFill>
                <a:cs typeface="Arial" panose="020B0604020202020204" pitchFamily="34" charset="0"/>
              </a:rPr>
              <a:t>B. NiCad are batteries and must be managed as </a:t>
            </a:r>
            <a:r>
              <a:rPr lang="en-US" altLang="en-US" sz="1800" i="1" u="sng">
                <a:solidFill>
                  <a:srgbClr val="000099"/>
                </a:solidFill>
                <a:cs typeface="Arial" panose="020B0604020202020204" pitchFamily="34" charset="0"/>
              </a:rPr>
              <a:t>Universal Waste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99"/>
                </a:solidFill>
                <a:cs typeface="Arial" panose="020B0604020202020204" pitchFamily="34" charset="0"/>
              </a:rPr>
              <a:t>C. Lithium batteries are </a:t>
            </a:r>
            <a:r>
              <a:rPr lang="en-US" altLang="en-US" sz="1800" i="1" u="sng">
                <a:solidFill>
                  <a:srgbClr val="000099"/>
                </a:solidFill>
                <a:cs typeface="Arial" panose="020B0604020202020204" pitchFamily="34" charset="0"/>
              </a:rPr>
              <a:t>Universal Waste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99"/>
                </a:solidFill>
                <a:cs typeface="Arial" panose="020B0604020202020204" pitchFamily="34" charset="0"/>
              </a:rPr>
              <a:t>D. Nickel Metal Hydride (NiMH) are </a:t>
            </a:r>
            <a:r>
              <a:rPr lang="en-US" altLang="en-US" sz="1800" i="1" u="sng">
                <a:solidFill>
                  <a:srgbClr val="000099"/>
                </a:solidFill>
                <a:cs typeface="Arial" panose="020B0604020202020204" pitchFamily="34" charset="0"/>
              </a:rPr>
              <a:t>Universal Wast</a:t>
            </a:r>
            <a:r>
              <a:rPr lang="en-US" altLang="en-US" sz="1800" i="1" u="sng">
                <a:solidFill>
                  <a:srgbClr val="000066"/>
                </a:solidFill>
                <a:cs typeface="Arial" panose="020B0604020202020204" pitchFamily="34" charset="0"/>
              </a:rPr>
              <a:t>e</a:t>
            </a:r>
            <a:endParaRPr lang="en-US" altLang="en-US" sz="1800" b="0" i="1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32779" name="TextBox 1">
            <a:extLst>
              <a:ext uri="{FF2B5EF4-FFF2-40B4-BE49-F238E27FC236}">
                <a16:creationId xmlns:a16="http://schemas.microsoft.com/office/drawing/2014/main" id="{559FC7D4-BBDC-139D-2B32-6493F64B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4968875"/>
            <a:ext cx="37131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cs typeface="Arial" panose="020B0604020202020204" pitchFamily="34" charset="0"/>
              </a:rPr>
              <a:t>Universal waste </a:t>
            </a: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must be turned in to building </a:t>
            </a:r>
            <a:r>
              <a:rPr lang="en-US" altLang="en-US" sz="1800" u="sng">
                <a:solidFill>
                  <a:srgbClr val="FF0000"/>
                </a:solidFill>
                <a:cs typeface="Arial" panose="020B0604020202020204" pitchFamily="34" charset="0"/>
              </a:rPr>
              <a:t>400 same day </a:t>
            </a: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unless approved by 97 CEIE to store.</a:t>
            </a:r>
          </a:p>
        </p:txBody>
      </p:sp>
      <p:sp>
        <p:nvSpPr>
          <p:cNvPr id="32780" name="TextBox 3">
            <a:extLst>
              <a:ext uri="{FF2B5EF4-FFF2-40B4-BE49-F238E27FC236}">
                <a16:creationId xmlns:a16="http://schemas.microsoft.com/office/drawing/2014/main" id="{3CD4BF7E-B2C6-6682-2B86-B7F33944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856038"/>
            <a:ext cx="2767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99"/>
                </a:solidFill>
                <a:latin typeface="Arial"/>
                <a:cs typeface="Arial"/>
              </a:rPr>
              <a:t>A. </a:t>
            </a:r>
            <a:r>
              <a:rPr lang="en-US" altLang="en-US" sz="1800" i="1" dirty="0">
                <a:solidFill>
                  <a:srgbClr val="00B050"/>
                </a:solidFill>
                <a:latin typeface="Arial"/>
                <a:cs typeface="Arial"/>
              </a:rPr>
              <a:t>AA, AAA, C, D &amp; 9V batteries </a:t>
            </a:r>
            <a:r>
              <a:rPr lang="en-US" altLang="en-US" sz="1800" i="1" u="sng" dirty="0">
                <a:solidFill>
                  <a:srgbClr val="00B050"/>
                </a:solidFill>
                <a:latin typeface="Arial"/>
                <a:cs typeface="Arial"/>
              </a:rPr>
              <a:t>can go into the trash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1015D-D49B-A574-D138-DCA6623B08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301" b="21858"/>
          <a:stretch/>
        </p:blipFill>
        <p:spPr>
          <a:xfrm>
            <a:off x="8788400" y="1568450"/>
            <a:ext cx="2133600" cy="1169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F307D-9781-A74D-7E3F-6EFB259D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450" y="3130550"/>
            <a:ext cx="1884363" cy="150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2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00006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59DE19019A04F9CA38335B58874B0" ma:contentTypeVersion="18" ma:contentTypeDescription="Create a new document." ma:contentTypeScope="" ma:versionID="b678b812af37e3a91282420727f2572c">
  <xsd:schema xmlns:xsd="http://www.w3.org/2001/XMLSchema" xmlns:xs="http://www.w3.org/2001/XMLSchema" xmlns:p="http://schemas.microsoft.com/office/2006/metadata/properties" xmlns:ns2="471efa1a-d020-411f-8e32-7ec774c88671" xmlns:ns3="eb656c66-f757-4ab9-9ba2-76f2b3b0a2fe" targetNamespace="http://schemas.microsoft.com/office/2006/metadata/properties" ma:root="true" ma:fieldsID="ced8e9432dc08b20e08a7a774c73d591" ns2:_="" ns3:_="">
    <xsd:import namespace="471efa1a-d020-411f-8e32-7ec774c88671"/>
    <xsd:import namespace="eb656c66-f757-4ab9-9ba2-76f2b3b0a2fe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3:ProgramAreas" minOccurs="0"/>
                <xsd:element ref="ns2:EMS" minOccurs="0"/>
                <xsd:element ref="ns2:AddDisplay" minOccurs="0"/>
                <xsd:element ref="ns3:Topics" minOccurs="0"/>
                <xsd:element ref="ns3:ExpirationDate" minOccurs="0"/>
                <xsd:element ref="ns3:Shop" minOccurs="0"/>
                <xsd:element ref="ns3:ReviewDate" minOccurs="0"/>
                <xsd:element ref="ns3:ReviewComments" minOccurs="0"/>
                <xsd:element ref="ns3:ReviewDateRequire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efa1a-d020-411f-8e32-7ec774c88671" elementFormDefault="qualified">
    <xsd:import namespace="http://schemas.microsoft.com/office/2006/documentManagement/types"/>
    <xsd:import namespace="http://schemas.microsoft.com/office/infopath/2007/PartnerControls"/>
    <xsd:element name="DocType" ma:index="2" nillable="true" ma:displayName="Document Type" ma:list="{9f1178b4-eb04-4e58-975d-55dbe6b5e0ba}" ma:internalName="DocType" ma:readOnly="false" ma:showField="Title" ma:web="4a93cc9e-0e5b-4557-b1d0-82b526ee7c38">
      <xsd:simpleType>
        <xsd:restriction base="dms:Lookup"/>
      </xsd:simpleType>
    </xsd:element>
    <xsd:element name="EMS" ma:index="4" nillable="true" ma:displayName="EMS Elements" ma:list="{697cc89f-9b0d-4449-90e8-60c1e036ac0b}" ma:internalName="EMS" ma:readOnly="false" ma:showField="Title" ma:web="4a93cc9e-0e5b-4557-b1d0-82b526ee7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ddDisplay" ma:index="5" nillable="true" ma:displayName="Additional Displays" ma:list="{068553df-45fa-4978-83b5-f966617e1481}" ma:internalName="AddDisplay" ma:readOnly="false" ma:showField="Title" ma:web="4a93cc9e-0e5b-4557-b1d0-82b526ee7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56c66-f757-4ab9-9ba2-76f2b3b0a2fe" elementFormDefault="qualified">
    <xsd:import namespace="http://schemas.microsoft.com/office/2006/documentManagement/types"/>
    <xsd:import namespace="http://schemas.microsoft.com/office/infopath/2007/PartnerControls"/>
    <xsd:element name="ProgramAreas" ma:index="3" nillable="true" ma:displayName="Program Area" ma:list="{47a20ace-0ddf-4006-850e-b0f5c5604735}" ma:internalName="ProgramArea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opics" ma:index="6" nillable="true" ma:displayName="Topic" ma:list="{5719d3c8-f8b4-4ed2-90a8-058406462a5c}" ma:internalName="Topic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xpirationDate" ma:index="7" nillable="true" ma:displayName="Expiration Date" ma:format="DateOnly" ma:internalName="ExpirationDate" ma:readOnly="false">
      <xsd:simpleType>
        <xsd:restriction base="dms:DateTime"/>
      </xsd:simpleType>
    </xsd:element>
    <xsd:element name="Shop" ma:index="14" nillable="true" ma:displayName="Shop" ma:list="{8cf0edd6-7e55-4b25-9d00-6f6eaeb0780e}" ma:internalName="Shop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viewDate" ma:index="15" nillable="true" ma:displayName="Review Date" ma:format="DateOnly" ma:internalName="ReviewDate">
      <xsd:simpleType>
        <xsd:restriction base="dms:DateTime"/>
      </xsd:simpleType>
    </xsd:element>
    <xsd:element name="ReviewComments" ma:index="16" nillable="true" ma:displayName="Review Comments" ma:internalName="ReviewComments">
      <xsd:simpleType>
        <xsd:restriction base="dms:Text">
          <xsd:maxLength value="255"/>
        </xsd:restriction>
      </xsd:simpleType>
    </xsd:element>
    <xsd:element name="ReviewDateRequired" ma:index="17" nillable="true" ma:displayName="Review Date Required" ma:default="YES" ma:format="Dropdown" ma:internalName="ReviewDateRequired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p xmlns="eb656c66-f757-4ab9-9ba2-76f2b3b0a2fe" xsi:nil="true"/>
    <ReviewDateRequired xmlns="eb656c66-f757-4ab9-9ba2-76f2b3b0a2fe">YES</ReviewDateRequired>
    <AddDisplay xmlns="471efa1a-d020-411f-8e32-7ec774c88671" xsi:nil="true"/>
    <ReviewDate xmlns="eb656c66-f757-4ab9-9ba2-76f2b3b0a2fe">2021-12-23T00:00:00+00:00</ReviewDate>
    <ExpirationDate xmlns="eb656c66-f757-4ab9-9ba2-76f2b3b0a2fe">2023-08-24T04:00:00+00:00</ExpirationDate>
    <ProgramAreas xmlns="eb656c66-f757-4ab9-9ba2-76f2b3b0a2fe">
      <Value>1</Value>
      <Value>2</Value>
      <Value>3</Value>
      <Value>4</Value>
      <Value>6</Value>
      <Value>7</Value>
      <Value>8</Value>
      <Value>9</Value>
      <Value>10</Value>
      <Value>11</Value>
      <Value>12</Value>
      <Value>15</Value>
    </ProgramAreas>
    <EMS xmlns="471efa1a-d020-411f-8e32-7ec774c88671">
      <Value>2</Value>
    </EMS>
    <ReviewComments xmlns="eb656c66-f757-4ab9-9ba2-76f2b3b0a2fe" xsi:nil="true"/>
    <DocType xmlns="471efa1a-d020-411f-8e32-7ec774c88671">13</DocType>
    <Topics xmlns="eb656c66-f757-4ab9-9ba2-76f2b3b0a2fe" xsi:nil="true"/>
  </documentManagement>
</p:properties>
</file>

<file path=customXml/item4.xml><?xml version="1.0" encoding="utf-8"?>
<LongProperties xmlns="http://schemas.microsoft.com/office/2006/metadata/longProperties">
  <LongProp xmlns="" name="ProgramAreas"><![CDATA[1;#Air Quality;#2;#Cultural Resources;#3;#Energy;#4;#Environmental Restoration;#6;#Fuel / POL / Tanks;#7;#Hazardous Materials;#8;#Hazardous Waste;#9;#Integrated Solid Waste;#10;#Natural Resources;#11;#NEPA / EIAP;#12;#Noise / AICUZ;#15;#Toxic Substances;#16;#Water Quality]]></LongProp>
</LongProperties>
</file>

<file path=customXml/itemProps1.xml><?xml version="1.0" encoding="utf-8"?>
<ds:datastoreItem xmlns:ds="http://schemas.openxmlformats.org/officeDocument/2006/customXml" ds:itemID="{7DF41805-4D17-4431-86A6-154192B11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1efa1a-d020-411f-8e32-7ec774c88671"/>
    <ds:schemaRef ds:uri="eb656c66-f757-4ab9-9ba2-76f2b3b0a2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F0698-CA18-4AFD-92D7-27628BBF3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9426D-15AC-4B08-A7A4-9B7C12A5B937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b656c66-f757-4ab9-9ba2-76f2b3b0a2fe"/>
    <ds:schemaRef ds:uri="http://www.w3.org/XML/1998/namespace"/>
    <ds:schemaRef ds:uri="471efa1a-d020-411f-8e32-7ec774c88671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598BCA6-0E77-4A55-8C2B-8764CBA52C96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10569</TotalTime>
  <Words>2078</Words>
  <Application>Microsoft Office PowerPoint</Application>
  <PresentationFormat>Widescreen</PresentationFormat>
  <Paragraphs>446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Adobe Gothic Std B</vt:lpstr>
      <vt:lpstr>Abadi MT Condensed Light</vt:lpstr>
      <vt:lpstr>Agency FB</vt:lpstr>
      <vt:lpstr>Aptos</vt:lpstr>
      <vt:lpstr>Arial</vt:lpstr>
      <vt:lpstr>Calibri</vt:lpstr>
      <vt:lpstr>Calibri Light</vt:lpstr>
      <vt:lpstr>Times New Roman</vt:lpstr>
      <vt:lpstr>Wingdings</vt:lpstr>
      <vt:lpstr>22_Default Design</vt:lpstr>
      <vt:lpstr>27_Default Design</vt:lpstr>
      <vt:lpstr>28_Default Design</vt:lpstr>
      <vt:lpstr>23_Default Design</vt:lpstr>
      <vt:lpstr>25_Default Design</vt:lpstr>
      <vt:lpstr>26_Default Design</vt:lpstr>
      <vt:lpstr>24_Default Design</vt:lpstr>
      <vt:lpstr>Altus AFB General Environmental Management Awareness Training Updated FEB 2025 </vt:lpstr>
      <vt:lpstr>PowerPoint Presentation</vt:lpstr>
      <vt:lpstr>PowerPoint Presentation</vt:lpstr>
      <vt:lpstr>AAFB ENVIRONMENTAL PLANS</vt:lpstr>
      <vt:lpstr>Altus AFB Environmental Risk/Aspect</vt:lpstr>
      <vt:lpstr>Spill Reporting</vt:lpstr>
      <vt:lpstr>Recycling Center Building 400</vt:lpstr>
      <vt:lpstr>Community Dumpsters – Do YOUR part! </vt:lpstr>
      <vt:lpstr>Which batteries can go in the trash?</vt:lpstr>
      <vt:lpstr>Light Bulbs</vt:lpstr>
      <vt:lpstr>PowerPoint Presentation</vt:lpstr>
      <vt:lpstr>Environmental Insights: Altus AFB Overview </vt:lpstr>
      <vt:lpstr>PowerPoint Presentation</vt:lpstr>
      <vt:lpstr>Environmental Training Matrix on eDASH</vt:lpstr>
      <vt:lpstr>How to get to Recycling Center from Traffic Circle</vt:lpstr>
      <vt:lpstr>Takeaways!</vt:lpstr>
      <vt:lpstr>Questions</vt:lpstr>
      <vt:lpstr>Questions</vt:lpstr>
      <vt:lpstr>Questions</vt:lpstr>
      <vt:lpstr>Questions</vt:lpstr>
      <vt:lpstr>Questions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Altus AFB Environmental Awareness Training FY22</dc:title>
  <dc:creator>PUTNAM, JAMES A Capt USAF AETC 58 AS/97 AMW/CCX</dc:creator>
  <cp:lastModifiedBy>TOOLE, DANIKA D CIV USAF AETC 97 CES/CEIE</cp:lastModifiedBy>
  <cp:revision>647</cp:revision>
  <cp:lastPrinted>2022-09-14T18:10:53Z</cp:lastPrinted>
  <dcterms:created xsi:type="dcterms:W3CDTF">2017-11-03T18:55:02Z</dcterms:created>
  <dcterms:modified xsi:type="dcterms:W3CDTF">2025-04-24T16:22:27Z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0x010100C8959DE19019A04F9CA38335B58874B0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  <property fmtid="{D5CDD505-2E9C-101B-9397-08002B2CF9AE}" pid="5" name="ProgramAreas">
    <vt:lpwstr>1;#Air Quality;#2;#Cultural Resources;#3;#Energy;#4;#Environmental Restoration;#6;#Fuel / POL / Tanks;#7;#Hazardous Materials;#8;#Hazardous Waste;#9;#Integrated Solid Waste;#10;#Natural Resources;#11;#NEPA / EIAP;#12;#Noise / AICUZ;#15;#Toxic Substances;#</vt:lpwstr>
  </property>
  <property fmtid="{D5CDD505-2E9C-101B-9397-08002B2CF9AE}" pid="6" name="EMS">
    <vt:lpwstr>2;#09 Competence, Training and Awareness</vt:lpwstr>
  </property>
  <property fmtid="{D5CDD505-2E9C-101B-9397-08002B2CF9AE}" pid="7" name="AddDisplay">
    <vt:lpwstr/>
  </property>
  <property fmtid="{D5CDD505-2E9C-101B-9397-08002B2CF9AE}" pid="8" name="ReviewComments">
    <vt:lpwstr/>
  </property>
  <property fmtid="{D5CDD505-2E9C-101B-9397-08002B2CF9AE}" pid="9" name="DocType">
    <vt:lpwstr>13</vt:lpwstr>
  </property>
  <property fmtid="{D5CDD505-2E9C-101B-9397-08002B2CF9AE}" pid="10" name="Shop">
    <vt:lpwstr/>
  </property>
  <property fmtid="{D5CDD505-2E9C-101B-9397-08002B2CF9AE}" pid="11" name="ReviewDate">
    <vt:lpwstr>2021-12-23T00:00:00Z</vt:lpwstr>
  </property>
  <property fmtid="{D5CDD505-2E9C-101B-9397-08002B2CF9AE}" pid="12" name="Topics">
    <vt:lpwstr/>
  </property>
</Properties>
</file>