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7" r:id="rId6"/>
    <p:sldId id="264" r:id="rId7"/>
    <p:sldId id="265" r:id="rId8"/>
    <p:sldId id="270" r:id="rId9"/>
    <p:sldId id="266" r:id="rId10"/>
    <p:sldId id="268" r:id="rId11"/>
    <p:sldId id="269" r:id="rId12"/>
    <p:sldId id="259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17"/>
    <a:srgbClr val="171796"/>
    <a:srgbClr val="BA122B"/>
    <a:srgbClr val="243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B3B950-9CE8-4C9D-BC1A-EF41F077F9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5693" y="121807"/>
            <a:ext cx="1619944" cy="717780"/>
          </a:xfrm>
        </p:spPr>
        <p:txBody>
          <a:bodyPr anchor="b">
            <a:noAutofit/>
          </a:bodyPr>
          <a:lstStyle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6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AF81-3F4F-41FC-898C-78129A20E0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C30F-414A-4C46-BAB4-B2FF672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mail.apps.mil/mail/owa/us.af.m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teams/SAFFMCSP/portal/SitePages/Hom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ignupgenius.com/go/904044aa8a629a2f94-pcsinprocess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Comptroller Services Portal</a:t>
            </a:r>
            <a:br>
              <a:rPr lang="en-US" sz="5400" b="1" dirty="0" smtClean="0"/>
            </a:br>
            <a:r>
              <a:rPr lang="en-US" sz="3600" b="1" dirty="0" smtClean="0"/>
              <a:t>Finance Customer Service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537" y="3761836"/>
            <a:ext cx="4014926" cy="1655762"/>
          </a:xfrm>
        </p:spPr>
        <p:txBody>
          <a:bodyPr/>
          <a:lstStyle/>
          <a:p>
            <a:r>
              <a:rPr lang="en-US" dirty="0" smtClean="0"/>
              <a:t>97th Comptroller Squadron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18000"/>
            <a:ext cx="248073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Particular to </a:t>
            </a:r>
            <a:r>
              <a:rPr lang="en-US" b="1" dirty="0" smtClean="0">
                <a:solidFill>
                  <a:srgbClr val="7030A0"/>
                </a:solidFill>
              </a:rPr>
              <a:t>DHA</a:t>
            </a:r>
            <a:r>
              <a:rPr lang="en-US" dirty="0" smtClean="0"/>
              <a:t> network users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apply to AFNET users (@us.af.mil accounts)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6" y="304800"/>
            <a:ext cx="248073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for Non-AFNET 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We’re still working through bringing CSP to non-AFNET users, most prevalently with DHA users</a:t>
            </a:r>
          </a:p>
          <a:p>
            <a:r>
              <a:rPr lang="en-US" sz="2400" dirty="0" smtClean="0"/>
              <a:t>DHA users can access provided they have an AFNET presence (@us.af.mil)</a:t>
            </a:r>
          </a:p>
          <a:p>
            <a:pPr lvl="1"/>
            <a:r>
              <a:rPr lang="en-US" sz="2000" dirty="0" smtClean="0"/>
              <a:t>Must be off-network hard line (i.e.  On Wi-Fi, or at home with CAC reader &amp;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on VPN)</a:t>
            </a:r>
          </a:p>
          <a:p>
            <a:pPr lvl="1"/>
            <a:r>
              <a:rPr lang="en-US" sz="2000" dirty="0" smtClean="0"/>
              <a:t>Must establish &amp; communicate with AFNET presence</a:t>
            </a:r>
          </a:p>
          <a:p>
            <a:r>
              <a:rPr lang="en-US" sz="2400" dirty="0" smtClean="0"/>
              <a:t>Following slides depict how to evaluate if you can access &amp; how to forward AFNET email to another network </a:t>
            </a:r>
          </a:p>
          <a:p>
            <a:pPr lvl="1"/>
            <a:r>
              <a:rPr lang="en-US" sz="2000" dirty="0" smtClean="0"/>
              <a:t>e.g. @mail.mil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7" y="438489"/>
            <a:ext cx="699301" cy="5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874" y="160940"/>
            <a:ext cx="7886700" cy="1010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Setting up your Profile</a:t>
            </a:r>
            <a:br>
              <a:rPr lang="en-US" b="1" dirty="0" smtClean="0"/>
            </a:br>
            <a:r>
              <a:rPr lang="en-US" b="1" dirty="0" smtClean="0"/>
              <a:t>Verifying AFNET Presence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344" y="1393793"/>
            <a:ext cx="3980618" cy="4648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Look yourself up in GAL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Click “E-mail Addresses”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Verify you have an email that ends with @us.af.mil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Annotate your DOD ID# </a:t>
            </a:r>
          </a:p>
          <a:p>
            <a:pPr lvl="1"/>
            <a:r>
              <a:rPr lang="en-US" sz="1800" dirty="0" smtClean="0"/>
              <a:t>Also on back of CAC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these elements to update your CSP profile</a:t>
            </a:r>
          </a:p>
          <a:p>
            <a:pPr lvl="1"/>
            <a:r>
              <a:rPr lang="en-US" sz="1600" dirty="0" smtClean="0"/>
              <a:t>Currently CSP will only take @us.af.mil email addresses in member profiles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62" y="1110345"/>
            <a:ext cx="4680838" cy="466578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643896" y="1543012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56895" y="2980048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395389" y="3793193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47248" y="3998878"/>
            <a:ext cx="445049" cy="140544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31998" y="4274826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0" y="2798552"/>
            <a:ext cx="471097" cy="3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874" y="160940"/>
            <a:ext cx="7886700" cy="101091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Setting up your email </a:t>
            </a:r>
            <a:br>
              <a:rPr lang="en-US" sz="2800" b="1" dirty="0" smtClean="0"/>
            </a:br>
            <a:r>
              <a:rPr lang="en-US" sz="2800" b="1" dirty="0" smtClean="0"/>
              <a:t>Only for those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/>
              <a:t> on AFNET, but have AFNET email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050" y="2024107"/>
            <a:ext cx="8692348" cy="4648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Access AFNET webmail</a:t>
            </a:r>
          </a:p>
          <a:p>
            <a:pPr lvl="1"/>
            <a:r>
              <a:rPr lang="en-US" sz="1400" dirty="0">
                <a:hlinkClick r:id="rId2"/>
              </a:rPr>
              <a:t>https://webmail.apps.mil/mail/owa/us.af.mil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Top right corner – Click “Settings” gear icon</a:t>
            </a:r>
          </a:p>
          <a:p>
            <a:pPr lvl="1"/>
            <a:r>
              <a:rPr lang="en-US" sz="1400" dirty="0" smtClean="0"/>
              <a:t>Window opens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At bottom of new window, Click “View all Outlook Settings”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Establish a rule to forward AFNET email to another email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93" y="2375005"/>
            <a:ext cx="3036163" cy="507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9766" y="2024106"/>
            <a:ext cx="648070" cy="870007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F7D117"/>
                </a:solidFill>
              </a:rPr>
              <a:t>2</a:t>
            </a:r>
            <a:endParaRPr lang="en-US" sz="2000" b="1" dirty="0">
              <a:solidFill>
                <a:srgbClr val="F7D11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9719" y="2983247"/>
            <a:ext cx="2379679" cy="630318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F7D117"/>
                </a:solidFill>
              </a:rPr>
              <a:t>3</a:t>
            </a:r>
            <a:endParaRPr lang="en-US" sz="2000" b="1" dirty="0">
              <a:solidFill>
                <a:srgbClr val="F7D11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874" y="1244615"/>
            <a:ext cx="8111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can still use CSP &amp; get notices sent to you by forwarding your AFNET email to another (ex:  @mail.mil) by setting a rule for AFNET email to auto-forward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09" y="2135257"/>
            <a:ext cx="2294260" cy="442593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7" y="4313655"/>
            <a:ext cx="1988768" cy="19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819" y="3889426"/>
            <a:ext cx="3968255" cy="277032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1800" dirty="0"/>
              <a:t>Establish a rule to forward AFNET email to another </a:t>
            </a:r>
            <a:r>
              <a:rPr lang="en-US" sz="1800" dirty="0" smtClean="0"/>
              <a:t>email address</a:t>
            </a:r>
            <a:endParaRPr lang="en-US" sz="14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1800" dirty="0" smtClean="0"/>
              <a:t>Fill in boxes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dirty="0" smtClean="0"/>
              <a:t>Click Save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dirty="0" smtClean="0"/>
              <a:t>Close webmail</a:t>
            </a:r>
          </a:p>
          <a:p>
            <a:r>
              <a:rPr lang="en-US" sz="1800" dirty="0" smtClean="0"/>
              <a:t>Depending on email size &amp; network load there can sometimes be a delay in AFNET to non-AFNET email forwarding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539874" y="1244615"/>
            <a:ext cx="8111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59" y="1378036"/>
            <a:ext cx="6334589" cy="2377969"/>
          </a:xfrm>
          <a:prstGeom prst="rect">
            <a:avLst/>
          </a:prstGeom>
          <a:ln>
            <a:solidFill>
              <a:srgbClr val="F7D117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62" y="3422175"/>
            <a:ext cx="4585104" cy="3237573"/>
          </a:xfrm>
          <a:prstGeom prst="rect">
            <a:avLst/>
          </a:prstGeom>
          <a:ln>
            <a:solidFill>
              <a:srgbClr val="F7D117"/>
            </a:solidFill>
          </a:ln>
        </p:spPr>
      </p:pic>
      <p:sp>
        <p:nvSpPr>
          <p:cNvPr id="28" name="Oval 27"/>
          <p:cNvSpPr/>
          <p:nvPr/>
        </p:nvSpPr>
        <p:spPr>
          <a:xfrm>
            <a:off x="4660358" y="1891075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804628" y="4051530"/>
            <a:ext cx="1504445" cy="1235112"/>
            <a:chOff x="4892656" y="4491762"/>
            <a:chExt cx="1504445" cy="1235112"/>
          </a:xfrm>
        </p:grpSpPr>
        <p:cxnSp>
          <p:nvCxnSpPr>
            <p:cNvPr id="9" name="Straight Arrow Connector 8"/>
            <p:cNvCxnSpPr>
              <a:stCxn id="16" idx="1"/>
            </p:cNvCxnSpPr>
            <p:nvPr/>
          </p:nvCxnSpPr>
          <p:spPr>
            <a:xfrm flipH="1" flipV="1">
              <a:off x="5019583" y="4491762"/>
              <a:ext cx="1066838" cy="284687"/>
            </a:xfrm>
            <a:prstGeom prst="straightConnector1">
              <a:avLst/>
            </a:prstGeom>
            <a:ln w="38100">
              <a:solidFill>
                <a:srgbClr val="F7D1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 flipV="1">
              <a:off x="5019583" y="4898859"/>
              <a:ext cx="1013534" cy="1"/>
            </a:xfrm>
            <a:prstGeom prst="straightConnector1">
              <a:avLst/>
            </a:prstGeom>
            <a:ln w="38100">
              <a:solidFill>
                <a:srgbClr val="F7D1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4"/>
            </p:cNvCxnSpPr>
            <p:nvPr/>
          </p:nvCxnSpPr>
          <p:spPr>
            <a:xfrm>
              <a:off x="6215109" y="5071974"/>
              <a:ext cx="0" cy="579450"/>
            </a:xfrm>
            <a:prstGeom prst="straightConnector1">
              <a:avLst/>
            </a:prstGeom>
            <a:ln w="38100">
              <a:solidFill>
                <a:srgbClr val="F7D1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33117" y="4725745"/>
              <a:ext cx="363984" cy="346229"/>
            </a:xfrm>
            <a:prstGeom prst="ellipse">
              <a:avLst/>
            </a:prstGeom>
            <a:solidFill>
              <a:srgbClr val="171796"/>
            </a:solidFill>
            <a:ln w="38100">
              <a:solidFill>
                <a:srgbClr val="F7D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H="1">
              <a:off x="4892656" y="5021270"/>
              <a:ext cx="1193765" cy="705604"/>
            </a:xfrm>
            <a:prstGeom prst="straightConnector1">
              <a:avLst/>
            </a:prstGeom>
            <a:ln w="38100">
              <a:solidFill>
                <a:srgbClr val="F7D1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7826035" y="6022818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39874" y="160940"/>
            <a:ext cx="7886700" cy="101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Setting up your email </a:t>
            </a:r>
            <a:br>
              <a:rPr lang="en-US" sz="2800" b="1" smtClean="0"/>
            </a:br>
            <a:r>
              <a:rPr lang="en-US" sz="2800" b="1" smtClean="0"/>
              <a:t>Only for those </a:t>
            </a:r>
            <a:r>
              <a:rPr lang="en-US" sz="2800" b="1" smtClean="0">
                <a:solidFill>
                  <a:srgbClr val="FF0000"/>
                </a:solidFill>
              </a:rPr>
              <a:t>Not</a:t>
            </a:r>
            <a:r>
              <a:rPr lang="en-US" sz="2800" b="1" smtClean="0"/>
              <a:t> on AFNET, but have AFNET email</a:t>
            </a:r>
            <a:endParaRPr lang="en-US" sz="2800" b="1" dirty="0"/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28" y="4594702"/>
            <a:ext cx="699301" cy="5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0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CSP Introduction</a:t>
            </a:r>
          </a:p>
          <a:p>
            <a:r>
              <a:rPr lang="en-US" dirty="0" smtClean="0"/>
              <a:t>Quick Start Guide</a:t>
            </a:r>
          </a:p>
          <a:p>
            <a:r>
              <a:rPr lang="en-US" dirty="0" smtClean="0"/>
              <a:t>Knowledge Articles </a:t>
            </a:r>
          </a:p>
          <a:p>
            <a:r>
              <a:rPr lang="en-US" dirty="0" smtClean="0"/>
              <a:t>Inquiry Creation &amp; Submission</a:t>
            </a:r>
          </a:p>
          <a:p>
            <a:r>
              <a:rPr lang="en-US" dirty="0" smtClean="0"/>
              <a:t>Troubleshooting</a:t>
            </a:r>
          </a:p>
          <a:p>
            <a:r>
              <a:rPr lang="en-US" dirty="0" smtClean="0"/>
              <a:t>Non-AFNET user assistance</a:t>
            </a:r>
          </a:p>
          <a:p>
            <a:pPr lvl="1"/>
            <a:r>
              <a:rPr lang="en-US" dirty="0" smtClean="0"/>
              <a:t>Profile </a:t>
            </a:r>
            <a:r>
              <a:rPr lang="en-US" dirty="0"/>
              <a:t>Creation for non-AFNET (@us.af.mil)</a:t>
            </a:r>
          </a:p>
          <a:p>
            <a:pPr lvl="1"/>
            <a:r>
              <a:rPr lang="en-US" dirty="0"/>
              <a:t>Forwarding AFNET email to non-AFNET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560389"/>
            <a:ext cx="248073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E5B65-EAFE-463E-BDDF-DE2967C21C8F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spc="200" dirty="0">
                <a:solidFill>
                  <a:srgbClr val="FFFFFF"/>
                </a:solidFill>
              </a:rPr>
              <a:t>412 CPTS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3" y="275201"/>
            <a:ext cx="4707035" cy="4287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3423" y="6374169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Clickable Link: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usaf.dps.mil/teams/saffmCSP/portal/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213" y="5270473"/>
            <a:ext cx="6575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CAC required with AFNET (@us.af.mil) presence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Use MS Edge or Google Chrome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67" y="192830"/>
            <a:ext cx="3877733" cy="42633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4775199"/>
            <a:ext cx="778933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" y="540621"/>
            <a:ext cx="7964043" cy="3498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66" y="2050286"/>
            <a:ext cx="4346127" cy="47986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903220">
            <a:off x="5439337" y="1423267"/>
            <a:ext cx="1449878" cy="743715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919475">
            <a:off x="2008493" y="2297337"/>
            <a:ext cx="3945119" cy="573379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833790">
            <a:off x="529726" y="3375465"/>
            <a:ext cx="5585528" cy="602085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1872" y="1234005"/>
            <a:ext cx="848151" cy="346229"/>
          </a:xfrm>
          <a:prstGeom prst="ellipse">
            <a:avLst/>
          </a:prstGeom>
          <a:noFill/>
          <a:ln w="38100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77234" y="696761"/>
            <a:ext cx="1329950" cy="421835"/>
          </a:xfrm>
          <a:prstGeom prst="ellipse">
            <a:avLst/>
          </a:prstGeom>
          <a:noFill/>
          <a:ln w="38100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3863" y="696761"/>
            <a:ext cx="825363" cy="421835"/>
          </a:xfrm>
          <a:prstGeom prst="ellipse">
            <a:avLst/>
          </a:prstGeom>
          <a:noFill/>
          <a:ln w="38100">
            <a:solidFill>
              <a:srgbClr val="243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30767" y="-34788"/>
            <a:ext cx="363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Quick Start Guide</a:t>
            </a:r>
            <a:endParaRPr lang="en-US" sz="3600" b="1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7" y="4313874"/>
            <a:ext cx="248073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3416" y="1073019"/>
            <a:ext cx="8483860" cy="187545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you’re not plugged into AF Network, you’ll likely find this screen to log-in to AFNET’s MS Office 365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your Authentication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Page updates, dialog box appears, click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You’ll be taken to CSP homepage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30" y="3088626"/>
            <a:ext cx="6038797" cy="3340166"/>
          </a:xfrm>
          <a:prstGeom prst="rect">
            <a:avLst/>
          </a:prstGeom>
          <a:ln w="19050">
            <a:solidFill>
              <a:srgbClr val="F7D117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25504" y="31361"/>
            <a:ext cx="363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Initial Log-on</a:t>
            </a:r>
            <a:endParaRPr lang="en-US" sz="3600" b="1" dirty="0"/>
          </a:p>
        </p:txBody>
      </p:sp>
      <p:sp>
        <p:nvSpPr>
          <p:cNvPr id="9" name="Oval 8"/>
          <p:cNvSpPr/>
          <p:nvPr/>
        </p:nvSpPr>
        <p:spPr>
          <a:xfrm>
            <a:off x="166738" y="2845435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43354" y="3631046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16461" y="4833951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948" y="5247913"/>
            <a:ext cx="3007010" cy="1321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40" y="2665548"/>
            <a:ext cx="2133520" cy="1727135"/>
          </a:xfrm>
          <a:prstGeom prst="rect">
            <a:avLst/>
          </a:prstGeom>
          <a:ln>
            <a:solidFill>
              <a:srgbClr val="F7D117"/>
            </a:solidFill>
          </a:ln>
        </p:spPr>
      </p:pic>
      <p:sp>
        <p:nvSpPr>
          <p:cNvPr id="14" name="Oval 13"/>
          <p:cNvSpPr/>
          <p:nvPr/>
        </p:nvSpPr>
        <p:spPr>
          <a:xfrm>
            <a:off x="8321525" y="3628100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67" y="1721982"/>
            <a:ext cx="699301" cy="5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634795" y="3795200"/>
            <a:ext cx="3813950" cy="767922"/>
          </a:xfrm>
          <a:prstGeom prst="line">
            <a:avLst/>
          </a:prstGeom>
          <a:ln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45" y="112235"/>
            <a:ext cx="7886700" cy="94876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Knowledge Articles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2" y="999584"/>
            <a:ext cx="8149700" cy="145023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Save time by reading topics to find forms or answer questions without or before submitting an inquiry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Middle of main page, expand to all topics by clicking “More”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Key word searchable; just start typing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Many have template forms to speed your inquiry processing, check for attached docs!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2" y="2449819"/>
            <a:ext cx="4182032" cy="1989015"/>
          </a:xfrm>
          <a:prstGeom prst="rect">
            <a:avLst/>
          </a:prstGeom>
          <a:ln w="28575">
            <a:solidFill>
              <a:srgbClr val="F7D117"/>
            </a:solidFill>
          </a:ln>
        </p:spPr>
      </p:pic>
      <p:sp>
        <p:nvSpPr>
          <p:cNvPr id="5" name="Oval 4"/>
          <p:cNvSpPr/>
          <p:nvPr/>
        </p:nvSpPr>
        <p:spPr>
          <a:xfrm>
            <a:off x="3945016" y="3900054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4" y="4572000"/>
            <a:ext cx="7629671" cy="1769547"/>
          </a:xfrm>
          <a:prstGeom prst="rect">
            <a:avLst/>
          </a:prstGeom>
          <a:ln w="28575">
            <a:solidFill>
              <a:srgbClr val="F7D117"/>
            </a:solidFill>
          </a:ln>
        </p:spPr>
      </p:pic>
      <p:sp>
        <p:nvSpPr>
          <p:cNvPr id="7" name="Oval 6"/>
          <p:cNvSpPr/>
          <p:nvPr/>
        </p:nvSpPr>
        <p:spPr>
          <a:xfrm>
            <a:off x="6842354" y="4130872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29274" y="4518732"/>
            <a:ext cx="1287262" cy="257454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rgbClr val="F7D1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6275" y="3795200"/>
            <a:ext cx="808519" cy="630316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rgbClr val="F7D11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19074" y="3795200"/>
            <a:ext cx="3007201" cy="767922"/>
          </a:xfrm>
          <a:prstGeom prst="line">
            <a:avLst/>
          </a:prstGeom>
          <a:ln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71004" y="5884630"/>
            <a:ext cx="648070" cy="523782"/>
          </a:xfrm>
          <a:prstGeom prst="rightArrow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43"/>
            <a:ext cx="584200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003434"/>
            <a:ext cx="4497259" cy="1975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32" y="3222624"/>
            <a:ext cx="6224483" cy="340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45" y="44499"/>
            <a:ext cx="7886700" cy="94876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Inquiry Creation – Send us your questions!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950547"/>
            <a:ext cx="4293310" cy="261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From main page: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“Create Inquiry”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Form dialogue box opens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Verify your user info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Title, Select Category &amp; Provide details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Upload pertinent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Submit inquiry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2451780" y="3218238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52533" y="954706"/>
            <a:ext cx="593945" cy="386183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rgbClr val="F7D117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41" y="777432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05395" y="3455216"/>
            <a:ext cx="338666" cy="268920"/>
          </a:xfrm>
          <a:prstGeom prst="rect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15764" y="3402740"/>
            <a:ext cx="6139195" cy="1036457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rgbClr val="F7D1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5867" y="5374627"/>
            <a:ext cx="381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Keep Title short &amp; focused</a:t>
            </a:r>
          </a:p>
          <a:p>
            <a:pPr lvl="2"/>
            <a:r>
              <a:rPr lang="en-US" sz="1200" dirty="0"/>
              <a:t>Review Categories for best fit</a:t>
            </a:r>
          </a:p>
          <a:p>
            <a:pPr lvl="2"/>
            <a:r>
              <a:rPr lang="en-US" sz="1200" dirty="0"/>
              <a:t>If Subcategory doesn’t fit well, try another Category (Travel Pay instead of Mil Pay)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34395" y="5399838"/>
            <a:ext cx="338666" cy="268920"/>
          </a:xfrm>
          <a:prstGeom prst="rect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16104" y="4759478"/>
            <a:ext cx="338666" cy="268920"/>
          </a:xfrm>
          <a:prstGeom prst="rect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3496733" y="4893938"/>
            <a:ext cx="1719371" cy="0"/>
          </a:xfrm>
          <a:prstGeom prst="straightConnector1">
            <a:avLst/>
          </a:prstGeom>
          <a:ln w="38100">
            <a:solidFill>
              <a:srgbClr val="F7D1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</p:cNvCxnSpPr>
          <p:nvPr/>
        </p:nvCxnSpPr>
        <p:spPr>
          <a:xfrm flipH="1">
            <a:off x="4800598" y="5028398"/>
            <a:ext cx="584839" cy="542669"/>
          </a:xfrm>
          <a:prstGeom prst="straightConnector1">
            <a:avLst/>
          </a:prstGeom>
          <a:ln w="38100">
            <a:solidFill>
              <a:srgbClr val="F7D1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</p:cNvCxnSpPr>
          <p:nvPr/>
        </p:nvCxnSpPr>
        <p:spPr>
          <a:xfrm>
            <a:off x="5554770" y="4893938"/>
            <a:ext cx="376727" cy="0"/>
          </a:xfrm>
          <a:prstGeom prst="straightConnector1">
            <a:avLst/>
          </a:prstGeom>
          <a:ln w="38100">
            <a:solidFill>
              <a:srgbClr val="F7D1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772967" y="6123626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27415" y="4191000"/>
            <a:ext cx="197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more help?  Click Instructions button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75933" y="3335867"/>
            <a:ext cx="982134" cy="1337733"/>
          </a:xfrm>
          <a:prstGeom prst="straightConnector1">
            <a:avLst/>
          </a:prstGeom>
          <a:ln w="38100">
            <a:solidFill>
              <a:srgbClr val="F7D1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0" y="5386898"/>
            <a:ext cx="905933" cy="9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45" y="112235"/>
            <a:ext cx="7886700" cy="94876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Inquiry Submission </a:t>
            </a:r>
            <a:br>
              <a:rPr lang="en-US" sz="4000" b="1" dirty="0" smtClean="0"/>
            </a:br>
            <a:r>
              <a:rPr lang="en-US" sz="4000" b="1" dirty="0" smtClean="0"/>
              <a:t>Lessons Learned &amp; Quick Tips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1371600"/>
            <a:ext cx="8299717" cy="53221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Personal pay, timecards, or travel orders?</a:t>
            </a:r>
          </a:p>
          <a:p>
            <a:pPr lvl="1"/>
            <a:r>
              <a:rPr lang="en-US" sz="1600" dirty="0" smtClean="0"/>
              <a:t>Make sure to select Category as “</a:t>
            </a:r>
            <a:r>
              <a:rPr lang="en-US" sz="1600" b="1" dirty="0" smtClean="0"/>
              <a:t>Military Pay</a:t>
            </a:r>
            <a:r>
              <a:rPr lang="en-US" sz="1600" dirty="0" smtClean="0"/>
              <a:t>,” “</a:t>
            </a:r>
            <a:r>
              <a:rPr lang="en-US" sz="1600" b="1" dirty="0" smtClean="0"/>
              <a:t>Civilian Pay</a:t>
            </a:r>
            <a:r>
              <a:rPr lang="en-US" sz="1600" dirty="0" smtClean="0"/>
              <a:t>,” or “</a:t>
            </a:r>
            <a:r>
              <a:rPr lang="en-US" sz="1600" b="1" dirty="0" smtClean="0"/>
              <a:t>Travel Pay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b="1" dirty="0" smtClean="0"/>
              <a:t>Travel Pay</a:t>
            </a:r>
            <a:r>
              <a:rPr lang="en-US" sz="1600" dirty="0" smtClean="0"/>
              <a:t>” is for </a:t>
            </a:r>
            <a:r>
              <a:rPr lang="en-US" sz="1600" b="1" u="sng" dirty="0" smtClean="0"/>
              <a:t>most PCS </a:t>
            </a:r>
            <a:r>
              <a:rPr lang="en-US" sz="1600" dirty="0" smtClean="0"/>
              <a:t>actions (Military or Civilian members)</a:t>
            </a:r>
          </a:p>
          <a:p>
            <a:pPr lvl="1"/>
            <a:r>
              <a:rPr lang="en-US" sz="1600" dirty="0" smtClean="0"/>
              <a:t>“Accounting” is for Unit Resource Advisors &amp; CPTS/FMA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Check for notification updates from CPTS</a:t>
            </a:r>
          </a:p>
          <a:p>
            <a:pPr lvl="1"/>
            <a:r>
              <a:rPr lang="en-US" sz="1600" dirty="0" smtClean="0"/>
              <a:t>CSP does not send auto-email when we post a comment</a:t>
            </a:r>
          </a:p>
          <a:p>
            <a:pPr lvl="1"/>
            <a:r>
              <a:rPr lang="en-US" sz="1600" dirty="0" smtClean="0"/>
              <a:t>We may need something from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Improve submissions by reading Knowledge Articles</a:t>
            </a:r>
          </a:p>
          <a:p>
            <a:pPr lvl="1"/>
            <a:r>
              <a:rPr lang="en-US" sz="1600" dirty="0" smtClean="0"/>
              <a:t>Upload/Attach proper forms to get to action faster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Status updates?</a:t>
            </a:r>
          </a:p>
          <a:p>
            <a:pPr lvl="1"/>
            <a:r>
              <a:rPr lang="en-US" sz="1600" dirty="0" smtClean="0"/>
              <a:t>Don’t send in another, new inquiry; just add a note in Discussions area of the specific inquiry</a:t>
            </a:r>
          </a:p>
          <a:p>
            <a:pPr lvl="1"/>
            <a:r>
              <a:rPr lang="en-US" sz="1600" dirty="0" smtClean="0"/>
              <a:t>Saves you from starting the conversation over</a:t>
            </a:r>
          </a:p>
          <a:p>
            <a:pPr lvl="1"/>
            <a:r>
              <a:rPr lang="en-US" sz="1600" dirty="0" smtClean="0"/>
              <a:t>If inquiry was resolved…just re-open it, post your question in Discussion and re-submit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PCS In-processing Appointments?  </a:t>
            </a:r>
            <a:endParaRPr lang="en-US" sz="2000" dirty="0"/>
          </a:p>
          <a:p>
            <a:pPr lvl="1"/>
            <a:r>
              <a:rPr lang="en-US" sz="1600" dirty="0" smtClean="0"/>
              <a:t>Schedule an appointment for in-person in-processing</a:t>
            </a:r>
          </a:p>
          <a:p>
            <a:pPr lvl="1"/>
            <a:r>
              <a:rPr lang="en-US" sz="1600" dirty="0">
                <a:hlinkClick r:id="rId2"/>
              </a:rPr>
              <a:t>https://www.signupgenius.com/go/904044aa8a629a2f94-pcsinprocessing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Retire/Sep/PCS Out-processing?</a:t>
            </a:r>
          </a:p>
          <a:p>
            <a:pPr lvl="1"/>
            <a:r>
              <a:rPr lang="en-US" sz="1600" dirty="0" smtClean="0"/>
              <a:t>Send an inquiry with subject line “Out-process Final Out DD/MM”</a:t>
            </a:r>
          </a:p>
          <a:p>
            <a:pPr lvl="1"/>
            <a:r>
              <a:rPr lang="en-US" sz="1600" dirty="0" smtClean="0"/>
              <a:t>Retire/Sep checklist is loaded in Knowledge Articles</a:t>
            </a:r>
          </a:p>
          <a:p>
            <a:pPr lvl="1"/>
            <a:r>
              <a:rPr lang="en-US" sz="1600" dirty="0" smtClean="0"/>
              <a:t>PCS Out-processing – Upload signed orders (front &amp; back) with date of final out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30" y="2401935"/>
            <a:ext cx="2865506" cy="1213807"/>
          </a:xfrm>
          <a:prstGeom prst="rect">
            <a:avLst/>
          </a:prstGeom>
          <a:ln>
            <a:solidFill>
              <a:srgbClr val="F7D117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736956" y="2645403"/>
            <a:ext cx="363984" cy="346229"/>
          </a:xfrm>
          <a:prstGeom prst="ellipse">
            <a:avLst/>
          </a:prstGeom>
          <a:solidFill>
            <a:srgbClr val="171796"/>
          </a:solidFill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6100940" y="2818518"/>
            <a:ext cx="519993" cy="173114"/>
          </a:xfrm>
          <a:prstGeom prst="straightConnector1">
            <a:avLst/>
          </a:prstGeom>
          <a:ln w="38100">
            <a:solidFill>
              <a:srgbClr val="F7D1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9696" y="2867782"/>
            <a:ext cx="510366" cy="386183"/>
          </a:xfrm>
          <a:prstGeom prst="rect">
            <a:avLst/>
          </a:prstGeom>
          <a:noFill/>
          <a:ln w="38100">
            <a:solidFill>
              <a:srgbClr val="F7D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rgbClr val="F7D117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5731933"/>
            <a:ext cx="838200" cy="7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45" y="112235"/>
            <a:ext cx="7886700" cy="94876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Troubleshooting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8" y="1061004"/>
            <a:ext cx="8131944" cy="3635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/>
              <a:t>Key Lessons Learned: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Using right browser (MS Edge or Google Chrome)?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Signed in with Authentication </a:t>
            </a:r>
            <a:r>
              <a:rPr lang="en-US" sz="2000" dirty="0" smtClean="0"/>
              <a:t>certificate (do </a:t>
            </a:r>
            <a:r>
              <a:rPr lang="en-US" sz="2000" b="1" dirty="0" smtClean="0"/>
              <a:t>not</a:t>
            </a:r>
            <a:r>
              <a:rPr lang="en-US" sz="2000" dirty="0" smtClean="0"/>
              <a:t> use email cert)?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Non-AFNET network users – Try without logging into VPN/network hardwire; try using only Wi-Fi &amp; CAC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Clear browser cache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Close all instances of browser application(s)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Re-authenticate to site (logout, clear cache, close browser, re-access)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0518" y="4696287"/>
            <a:ext cx="7614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No luck with the above actions?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Take a screen shot of problem/browser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Copy URL address from address bar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Send email with #1 &amp; #2 to:  2Lt Jared Tao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0" y="340882"/>
            <a:ext cx="1083733" cy="10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851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Comptroller Services Portal Finance Customer Service</vt:lpstr>
      <vt:lpstr>Overview</vt:lpstr>
      <vt:lpstr>PowerPoint Presentation</vt:lpstr>
      <vt:lpstr>PowerPoint Presentation</vt:lpstr>
      <vt:lpstr>PowerPoint Presentation</vt:lpstr>
      <vt:lpstr>Knowledge Articles</vt:lpstr>
      <vt:lpstr>Inquiry Creation – Send us your questions!</vt:lpstr>
      <vt:lpstr>Inquiry Submission  Lessons Learned &amp; Quick Tips</vt:lpstr>
      <vt:lpstr>Troubleshooting</vt:lpstr>
      <vt:lpstr>Notes Particular to DHA network users</vt:lpstr>
      <vt:lpstr>Notes for Non-AFNET users</vt:lpstr>
      <vt:lpstr>Setting up your Profile Verifying AFNET Presence</vt:lpstr>
      <vt:lpstr>Setting up your email  Only for those Not on AFNET, but have AFNET email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FRANTA, DANE G Lt Col USAF AETC 502 CPTS/FM</dc:creator>
  <cp:lastModifiedBy>REILLY, BRENDAN M MSgt USAF AETC 97 CPTS/FMF</cp:lastModifiedBy>
  <cp:revision>34</cp:revision>
  <dcterms:created xsi:type="dcterms:W3CDTF">2020-06-22T16:58:42Z</dcterms:created>
  <dcterms:modified xsi:type="dcterms:W3CDTF">2020-07-15T19:49:51Z</dcterms:modified>
</cp:coreProperties>
</file>