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1709" r:id="rId2"/>
    <p:sldId id="1740" r:id="rId3"/>
    <p:sldId id="1739" r:id="rId4"/>
    <p:sldId id="1738" r:id="rId5"/>
    <p:sldId id="1743" r:id="rId6"/>
    <p:sldId id="1713" r:id="rId7"/>
    <p:sldId id="1717" r:id="rId8"/>
    <p:sldId id="1731" r:id="rId9"/>
    <p:sldId id="1725" r:id="rId10"/>
    <p:sldId id="1726" r:id="rId11"/>
    <p:sldId id="1728" r:id="rId12"/>
    <p:sldId id="1742" r:id="rId13"/>
    <p:sldId id="1729" r:id="rId14"/>
    <p:sldId id="1723" r:id="rId15"/>
    <p:sldId id="1744" r:id="rId16"/>
    <p:sldId id="1698" r:id="rId17"/>
    <p:sldId id="173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7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BD80A-0499-4895-BA4F-D7775ED44D22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76A2E-3335-4C18-8CDE-5481EE049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12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1CC8ABFB-A1C4-2BE2-8CA0-81DBE2F513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50838" y="695325"/>
            <a:ext cx="6202362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C5B681DF-544E-C528-A6A1-38AC977847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9A72A928-BC72-7E3D-7884-DE400D6AB8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F2BC4-1913-4C3D-B1CD-B501D15B412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35964E3E-4B28-4AAD-5DA7-A287E9A8CD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50838" y="695325"/>
            <a:ext cx="6202362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1C17D8B4-F3DF-3147-99E0-AADA31CD60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3316" name="Footer Placeholder 3">
            <a:extLst>
              <a:ext uri="{FF2B5EF4-FFF2-40B4-BE49-F238E27FC236}">
                <a16:creationId xmlns:a16="http://schemas.microsoft.com/office/drawing/2014/main" id="{91A50303-A392-A11B-C7C7-0713BA2D3D3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317" name="Slide Number Placeholder 4">
            <a:extLst>
              <a:ext uri="{FF2B5EF4-FFF2-40B4-BE49-F238E27FC236}">
                <a16:creationId xmlns:a16="http://schemas.microsoft.com/office/drawing/2014/main" id="{B11ABF9E-21D7-4BEC-79EF-7923154161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888" indent="-287338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4113" indent="-230188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663" indent="-230188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9625" indent="-230188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6825" indent="-230188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025" indent="-230188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1225" indent="-230188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8425" indent="-230188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39B5B6-9D94-4499-AEAA-FFF91C0314B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34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4CFD0-9638-1A90-8147-A913D168B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C1B4CFF8-A460-C8B4-E5FC-63632EA540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EE3AB01-A360-022D-EF71-2F21D60F7C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730" tIns="45367" rIns="90730" bIns="45367"/>
          <a:lstStyle/>
          <a:p>
            <a:endParaRPr lang="en-US" dirty="0">
              <a:latin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1877506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1A8ED9F-383E-F936-4BDD-F6CB4F689F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0838" y="695325"/>
            <a:ext cx="6202362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BDB2BE5-9428-664F-AB39-846B3EE9EC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4329113"/>
            <a:ext cx="6126163" cy="4478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C8B78AC2-BE31-912C-0E2E-47E4309972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50838" y="695325"/>
            <a:ext cx="6202362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AAA43C03-F4A5-D716-FA76-9845F583ED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4" name="Footer Placeholder 3">
            <a:extLst>
              <a:ext uri="{FF2B5EF4-FFF2-40B4-BE49-F238E27FC236}">
                <a16:creationId xmlns:a16="http://schemas.microsoft.com/office/drawing/2014/main" id="{C3DBD912-37F1-1FD5-7E8F-AE25A430408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605" name="Slide Number Placeholder 4">
            <a:extLst>
              <a:ext uri="{FF2B5EF4-FFF2-40B4-BE49-F238E27FC236}">
                <a16:creationId xmlns:a16="http://schemas.microsoft.com/office/drawing/2014/main" id="{DB298743-4845-02D7-B594-088CCF71C6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888" indent="-287338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4113" indent="-230188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663" indent="-230188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9625" indent="-230188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6825" indent="-230188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025" indent="-230188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1225" indent="-230188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8425" indent="-230188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C52500-274E-4B16-81D8-ED14D5E47F1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34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>
            <a:extLst>
              <a:ext uri="{FF2B5EF4-FFF2-40B4-BE49-F238E27FC236}">
                <a16:creationId xmlns:a16="http://schemas.microsoft.com/office/drawing/2014/main" id="{0FEDFFC3-247F-BEA2-E878-7B8723A5DA3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E7D9A-8DED-4F89-AEC6-A676EBCBAD9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763" name="Rectangle 4">
            <a:extLst>
              <a:ext uri="{FF2B5EF4-FFF2-40B4-BE49-F238E27FC236}">
                <a16:creationId xmlns:a16="http://schemas.microsoft.com/office/drawing/2014/main" id="{FC2495BE-029D-D9CB-914C-DC1038BB166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03/25/04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764" name="Rectangle 5">
            <a:extLst>
              <a:ext uri="{FF2B5EF4-FFF2-40B4-BE49-F238E27FC236}">
                <a16:creationId xmlns:a16="http://schemas.microsoft.com/office/drawing/2014/main" id="{3A78F026-BC70-7045-61A3-0B5E0D27BC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01B2DC-5022-4E75-AAA6-755C28EE6A2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653" name="Rectangle 2">
            <a:extLst>
              <a:ext uri="{FF2B5EF4-FFF2-40B4-BE49-F238E27FC236}">
                <a16:creationId xmlns:a16="http://schemas.microsoft.com/office/drawing/2014/main" id="{2081F740-ABDE-026E-BA2D-222832334F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4" name="Rectangle 3">
            <a:extLst>
              <a:ext uri="{FF2B5EF4-FFF2-40B4-BE49-F238E27FC236}">
                <a16:creationId xmlns:a16="http://schemas.microsoft.com/office/drawing/2014/main" id="{4D2E8DA5-732B-F791-A50A-309539262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We don’t recycle:</a:t>
            </a:r>
          </a:p>
          <a:p>
            <a:r>
              <a:rPr lang="en-US" altLang="en-US"/>
              <a:t>Food or other contaminants</a:t>
            </a:r>
          </a:p>
          <a:p>
            <a:r>
              <a:rPr lang="en-US" altLang="en-US"/>
              <a:t>Carbons</a:t>
            </a:r>
          </a:p>
          <a:p>
            <a:r>
              <a:rPr lang="en-US" altLang="en-US"/>
              <a:t>Waxed paper</a:t>
            </a:r>
          </a:p>
          <a:p>
            <a:r>
              <a:rPr lang="en-US" altLang="en-US"/>
              <a:t>Plastic coated paper</a:t>
            </a:r>
          </a:p>
          <a:p>
            <a:r>
              <a:rPr lang="en-US" altLang="en-US"/>
              <a:t>Cellophane</a:t>
            </a:r>
          </a:p>
          <a:p>
            <a:r>
              <a:rPr lang="en-US" altLang="en-US"/>
              <a:t>Wood</a:t>
            </a:r>
          </a:p>
          <a:p>
            <a:r>
              <a:rPr lang="en-US" altLang="en-US"/>
              <a:t>stryofoam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A1A7D799-D3C1-EC68-2796-DF44A40A08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50838" y="695325"/>
            <a:ext cx="6202362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F0FCE185-90E5-A078-A945-FBC99110B6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0188" indent="-230188" eaLnBrk="1" hangingPunct="1">
              <a:spcBef>
                <a:spcPct val="0"/>
              </a:spcBef>
              <a:buFontTx/>
              <a:buAutoNum type="arabicPeriod"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64" name="Footer Placeholder 3">
            <a:extLst>
              <a:ext uri="{FF2B5EF4-FFF2-40B4-BE49-F238E27FC236}">
                <a16:creationId xmlns:a16="http://schemas.microsoft.com/office/drawing/2014/main" id="{15FA9186-2D53-59B8-E262-3B6D18D2111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965" name="Slide Number Placeholder 4">
            <a:extLst>
              <a:ext uri="{FF2B5EF4-FFF2-40B4-BE49-F238E27FC236}">
                <a16:creationId xmlns:a16="http://schemas.microsoft.com/office/drawing/2014/main" id="{D06371A9-495A-180F-B003-67B1DC5464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888" indent="-287338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4113" indent="-230188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663" indent="-230188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9625" indent="-230188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6825" indent="-230188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025" indent="-230188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1225" indent="-230188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8425" indent="-230188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3B29EA-6D3A-461C-9AA1-E1D81D3BCA9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34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888" indent="-28733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4113" indent="-2301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663" indent="-2301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9625" indent="-2301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6825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025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1225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8425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37DBDB-D85B-4E40-8C27-3B8A1B3E4D4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34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321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316" y="25400"/>
            <a:ext cx="9532981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327151"/>
            <a:ext cx="11309351" cy="4949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34354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394735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698" y="2130127"/>
            <a:ext cx="10362617" cy="1470288"/>
          </a:xfrm>
        </p:spPr>
        <p:txBody>
          <a:bodyPr/>
          <a:lstStyle>
            <a:lvl1pPr>
              <a:defRPr>
                <a:solidFill>
                  <a:srgbClr val="151C7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6B23F-BEC2-4499-BCC3-0C98AFEEEE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5043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939" y="1550619"/>
            <a:ext cx="5088092" cy="411537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1970" y="1550619"/>
            <a:ext cx="5088092" cy="411537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CF65E4-2BE8-5921-D6A3-FF6B87DAE4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4">
            <a:extLst>
              <a:ext uri="{FF2B5EF4-FFF2-40B4-BE49-F238E27FC236}">
                <a16:creationId xmlns:a16="http://schemas.microsoft.com/office/drawing/2014/main" id="{DE762D7B-A19C-7C07-D280-AAE7D6A0907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8AE8E0-7149-437F-BFE2-CF7FC2432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5772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072C4E-C0CB-F0FF-4AEF-78A686043D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08363" y="763588"/>
            <a:ext cx="5472112" cy="53975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696" y="2130127"/>
            <a:ext cx="10362617" cy="1470288"/>
          </a:xfrm>
        </p:spPr>
        <p:txBody>
          <a:bodyPr/>
          <a:lstStyle>
            <a:lvl1pPr>
              <a:defRPr>
                <a:solidFill>
                  <a:srgbClr val="151C7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383" y="3885868"/>
            <a:ext cx="8533235" cy="17528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16692" indent="0" algn="ctr">
              <a:buNone/>
              <a:defRPr/>
            </a:lvl2pPr>
            <a:lvl3pPr marL="833384" indent="0" algn="ctr">
              <a:buNone/>
              <a:defRPr/>
            </a:lvl3pPr>
            <a:lvl4pPr marL="1250076" indent="0" algn="ctr">
              <a:buNone/>
              <a:defRPr/>
            </a:lvl4pPr>
            <a:lvl5pPr marL="1666768" indent="0" algn="ctr">
              <a:buNone/>
              <a:defRPr/>
            </a:lvl5pPr>
            <a:lvl6pPr marL="2083460" indent="0" algn="ctr">
              <a:buNone/>
              <a:defRPr/>
            </a:lvl6pPr>
            <a:lvl7pPr marL="2500152" indent="0" algn="ctr">
              <a:buNone/>
              <a:defRPr/>
            </a:lvl7pPr>
            <a:lvl8pPr marL="2916845" indent="0" algn="ctr">
              <a:buNone/>
              <a:defRPr/>
            </a:lvl8pPr>
            <a:lvl9pPr marL="333353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46965E-F786-0EC2-2DD6-27F8E57F40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BDF86D-02F7-342C-F268-A7978620EE8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DAEB60-E6EA-479A-9F9B-C9E1194E55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64113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CAC00-53F3-43D0-BE48-D0CA3C9F355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3187-BF77-4E46-9CF6-F3E48E141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746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35"/>
          <p:cNvSpPr txBox="1">
            <a:spLocks noChangeArrowheads="1"/>
          </p:cNvSpPr>
          <p:nvPr userDrawn="1"/>
        </p:nvSpPr>
        <p:spPr bwMode="auto">
          <a:xfrm>
            <a:off x="3481431" y="6466072"/>
            <a:ext cx="5217953" cy="39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3338" tIns="41669" rIns="83338" bIns="41669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0" i="1" u="none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VICTORY BEGINS HERE!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1842" y="6565389"/>
            <a:ext cx="2540161" cy="2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1200" b="1" i="1" kern="120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E285AF09-41BF-4729-AC7F-54316636092E}" type="slidenum">
              <a:rPr>
                <a:solidFill>
                  <a:srgbClr val="808080">
                    <a:lumMod val="40000"/>
                    <a:lumOff val="60000"/>
                  </a:srgbClr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80808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 flipV="1">
            <a:off x="226837" y="689530"/>
            <a:ext cx="11826240" cy="74591"/>
          </a:xfrm>
          <a:prstGeom prst="rect">
            <a:avLst/>
          </a:prstGeom>
          <a:gradFill flip="none" rotWithShape="1">
            <a:gsLst>
              <a:gs pos="41000">
                <a:schemeClr val="tx1"/>
              </a:gs>
              <a:gs pos="9000">
                <a:schemeClr val="bg1"/>
              </a:gs>
              <a:gs pos="19000">
                <a:schemeClr val="tx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83338" tIns="41669" rIns="83338" bIns="41669" anchor="ctr"/>
          <a:lstStyle/>
          <a:p>
            <a:pPr eaLnBrk="0" hangingPunct="0">
              <a:defRPr/>
            </a:pP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01" y="43732"/>
            <a:ext cx="698292" cy="602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 cstate="screen">
            <a:duotone>
              <a:prstClr val="black"/>
              <a:srgbClr val="0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2955" y="43732"/>
            <a:ext cx="660121" cy="640203"/>
          </a:xfrm>
          <a:prstGeom prst="rect">
            <a:avLst/>
          </a:prstGeom>
        </p:spPr>
      </p:pic>
      <p:sp>
        <p:nvSpPr>
          <p:cNvPr id="13" name="Rectangle 9"/>
          <p:cNvSpPr>
            <a:spLocks noChangeArrowheads="1"/>
          </p:cNvSpPr>
          <p:nvPr userDrawn="1"/>
        </p:nvSpPr>
        <p:spPr bwMode="auto">
          <a:xfrm flipV="1">
            <a:off x="182879" y="6421014"/>
            <a:ext cx="11826240" cy="74591"/>
          </a:xfrm>
          <a:prstGeom prst="rect">
            <a:avLst/>
          </a:prstGeom>
          <a:gradFill flip="none" rotWithShape="1">
            <a:gsLst>
              <a:gs pos="41000">
                <a:schemeClr val="tx1"/>
              </a:gs>
              <a:gs pos="9000">
                <a:schemeClr val="bg1"/>
              </a:gs>
              <a:gs pos="19000">
                <a:schemeClr val="tx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83338" tIns="41669" rIns="83338" bIns="41669" anchor="ctr"/>
          <a:lstStyle/>
          <a:p>
            <a:pPr eaLnBrk="0" hangingPunct="0">
              <a:defRPr/>
            </a:pP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803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/>
  <p:txStyles>
    <p:titleStyle>
      <a:lvl1pPr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51C77"/>
          </a:solidFill>
          <a:latin typeface="+mj-lt"/>
          <a:ea typeface="+mj-ea"/>
          <a:cs typeface="+mj-cs"/>
        </a:defRPr>
      </a:lvl1pPr>
      <a:lvl2pPr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2pPr>
      <a:lvl3pPr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3pPr>
      <a:lvl4pPr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4pPr>
      <a:lvl5pPr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5pPr>
      <a:lvl6pPr marL="416692"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6pPr>
      <a:lvl7pPr marL="833384"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7pPr>
      <a:lvl8pPr marL="1250076"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8pPr>
      <a:lvl9pPr marL="1666768"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9pPr>
    </p:titleStyle>
    <p:bodyStyle>
      <a:lvl1pPr marL="208346" indent="-208346" algn="l" defTabSz="914408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416692" indent="-208346" algn="l" defTabSz="914408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</a:defRPr>
      </a:lvl2pPr>
      <a:lvl3pPr marL="625038" indent="-208346" algn="l" defTabSz="914408" rtl="0" eaLnBrk="0" fontAlgn="base" hangingPunct="0">
        <a:spcBef>
          <a:spcPct val="20000"/>
        </a:spcBef>
        <a:spcAft>
          <a:spcPct val="0"/>
        </a:spcAft>
        <a:buChar char="•"/>
        <a:defRPr sz="1800" b="1">
          <a:solidFill>
            <a:schemeClr val="tx1"/>
          </a:solidFill>
          <a:latin typeface="+mn-lt"/>
        </a:defRPr>
      </a:lvl3pPr>
      <a:lvl4pPr marL="1600213" indent="-228602" algn="l" defTabSz="914408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17" indent="-228602" algn="l" defTabSz="91440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474109" indent="-228602" algn="l" defTabSz="91440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890801" indent="-228602" algn="l" defTabSz="91440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307493" indent="-228602" algn="l" defTabSz="91440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724185" indent="-228602" algn="l" defTabSz="91440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6692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33384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0076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6768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83460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00152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16845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33537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Lori.stevens.2@us.af.mil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my.af.mil/gcss-af/USAF/ep/globalTab.do?channelPageId=s6925EC1356510FB5E044080020E329A9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saf.dps.mil/:w:/r/teams/10625/Altus/_layouts/15/Doc.aspx?sourcedoc=%7BC05ADD67-4AF1-4022-9C15-50E10264D63A%7D&amp;file=Altus%20AFB%20Spill%20Report%20Form%202021.docx&amp;action=default&amp;mobileredirect=tru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EA825C14-8C8D-1E07-9B6C-42FDF9277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880" y="617061"/>
            <a:ext cx="11612240" cy="2699982"/>
          </a:xfrm>
        </p:spPr>
        <p:txBody>
          <a:bodyPr rtlCol="0" anchor="t">
            <a:normAutofit/>
          </a:bodyPr>
          <a:lstStyle/>
          <a:p>
            <a:pPr>
              <a:lnSpc>
                <a:spcPts val="616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Contractors</a:t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</a:t>
            </a:r>
            <a:r>
              <a:rPr lang="en-US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System</a:t>
            </a:r>
            <a:r>
              <a:rPr lang="en-US" spc="-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(EMS)  </a:t>
            </a:r>
            <a:r>
              <a:rPr lang="en-US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Awareness</a:t>
            </a:r>
          </a:p>
        </p:txBody>
      </p:sp>
      <p:sp>
        <p:nvSpPr>
          <p:cNvPr id="9219" name="Subtitle 3">
            <a:extLst>
              <a:ext uri="{FF2B5EF4-FFF2-40B4-BE49-F238E27FC236}">
                <a16:creationId xmlns:a16="http://schemas.microsoft.com/office/drawing/2014/main" id="{07556ED0-979E-8190-2DA1-20C030FE7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0" y="4491180"/>
            <a:ext cx="6400800" cy="1749759"/>
          </a:xfrm>
        </p:spPr>
        <p:txBody>
          <a:bodyPr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 CES/CEIE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Element</a:t>
            </a:r>
          </a:p>
          <a:p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September 2025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8F94DE-FD9C-E777-829C-D070EADFAA0F}"/>
              </a:ext>
            </a:extLst>
          </p:cNvPr>
          <p:cNvSpPr txBox="1"/>
          <p:nvPr/>
        </p:nvSpPr>
        <p:spPr>
          <a:xfrm>
            <a:off x="10376349" y="6566349"/>
            <a:ext cx="164369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Updated: </a:t>
            </a:r>
            <a:r>
              <a:rPr lang="en-US" sz="1100" b="1" dirty="0">
                <a:latin typeface="Arial"/>
                <a:cs typeface="Arial"/>
              </a:rPr>
              <a:t>SEPT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2025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FCBC74A3-530E-A6F0-8982-76DE759C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388" y="0"/>
            <a:ext cx="7770812" cy="725488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007668F2-52C0-2900-3BBE-0FA4BFC52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084" y="1015206"/>
            <a:ext cx="11292521" cy="4827587"/>
          </a:xfrm>
        </p:spPr>
        <p:txBody>
          <a:bodyPr rtlCol="0">
            <a:normAutofit/>
          </a:bodyPr>
          <a:lstStyle/>
          <a:p>
            <a:pPr marL="514350" indent="-514350">
              <a:buAutoNum type="arabicPeriod" startAt="3"/>
            </a:pP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anything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than clean water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storm drain?</a:t>
            </a:r>
          </a:p>
          <a:p>
            <a:pPr marL="415925" lvl="2" indent="0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</a:p>
          <a:p>
            <a:pPr marL="415925" lvl="2" indent="0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Yes</a:t>
            </a:r>
          </a:p>
          <a:p>
            <a:pPr marL="457200" indent="-457200" defTabSz="914408">
              <a:buFontTx/>
              <a:buNone/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defTabSz="914408">
              <a:buFontTx/>
              <a:buAutoNum type="arabicPeriod" startAt="4"/>
              <a:defRPr/>
            </a:pP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authorizes a work center to store Universal Waste?</a:t>
            </a:r>
          </a:p>
          <a:p>
            <a:pPr marL="415925" lvl="2" indent="0" defTabSz="914408">
              <a:buFontTx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 CEIE, Environmental Element</a:t>
            </a:r>
          </a:p>
          <a:p>
            <a:pPr marL="415925" lvl="2" indent="0" defTabSz="914408">
              <a:buFontTx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Squadron Commander</a:t>
            </a:r>
          </a:p>
          <a:p>
            <a:pPr marL="415925" lvl="2" indent="0" defTabSz="914408">
              <a:buFontTx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Facility Manager</a:t>
            </a:r>
          </a:p>
          <a:p>
            <a:pPr marL="415925" lvl="2" indent="0" defTabSz="914408">
              <a:buFontTx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 No authorization required.</a:t>
            </a:r>
          </a:p>
        </p:txBody>
      </p:sp>
      <p:sp>
        <p:nvSpPr>
          <p:cNvPr id="43012" name="Slide Number Placeholder 4">
            <a:extLst>
              <a:ext uri="{FF2B5EF4-FFF2-40B4-BE49-F238E27FC236}">
                <a16:creationId xmlns:a16="http://schemas.microsoft.com/office/drawing/2014/main" id="{8F4E1916-B041-48D1-604F-7B6A40937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9751CF-DB4F-4769-A83E-F69A05AF2C64}" type="slidenum"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6EEA23DB-F637-A845-B963-D0EA4F005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388" y="0"/>
            <a:ext cx="7770812" cy="757238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3B37F6C4-4582-4F81-A9D5-CDE000A7C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624" y="1015206"/>
            <a:ext cx="11426804" cy="4827587"/>
          </a:xfrm>
        </p:spPr>
        <p:txBody>
          <a:bodyPr rtlCol="0">
            <a:noAutofit/>
          </a:bodyPr>
          <a:lstStyle/>
          <a:p>
            <a:pPr marL="514350" indent="-514350" defTabSz="914408">
              <a:buAutoNum type="arabicPeriod" startAt="5"/>
              <a:defRPr/>
            </a:pP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you take large debris? For example, furniture or a  pallet.</a:t>
            </a:r>
          </a:p>
          <a:p>
            <a:pPr marL="457200" indent="-457200" defTabSz="914408">
              <a:buFontTx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a.  Dump them inside dumpster</a:t>
            </a:r>
          </a:p>
          <a:p>
            <a:pPr marL="457200" indent="-457200" defTabSz="914408">
              <a:buFontTx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b.  Put them next to dumpster area </a:t>
            </a:r>
          </a:p>
          <a:p>
            <a:pPr marL="457200" indent="-457200" defTabSz="914408">
              <a:buFontTx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c.  Leave them in office</a:t>
            </a:r>
          </a:p>
          <a:p>
            <a:pPr marL="457200" indent="-457200" defTabSz="914408">
              <a:buFontTx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d.  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them to Roll Off at Recycling Center,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Bldg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</a:t>
            </a:r>
          </a:p>
          <a:p>
            <a:pPr marL="457200" indent="-457200" defTabSz="914408">
              <a:buFontTx/>
              <a:buNone/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408"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listed products is NOT recycled on Altus AFB?</a:t>
            </a:r>
          </a:p>
          <a:p>
            <a:pPr marL="415925" lvl="2" indent="0" defTabSz="914408">
              <a:buFontTx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Glass</a:t>
            </a:r>
          </a:p>
          <a:p>
            <a:pPr marL="415925" lvl="2" indent="0" defTabSz="914408">
              <a:buFontTx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Cardboard</a:t>
            </a:r>
          </a:p>
          <a:p>
            <a:pPr marL="415925" lvl="2" indent="0" defTabSz="914408">
              <a:buFontTx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Paper</a:t>
            </a:r>
          </a:p>
          <a:p>
            <a:pPr marL="415925" lvl="2" indent="0" defTabSz="914408">
              <a:buFontTx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 Scrap Metal</a:t>
            </a:r>
          </a:p>
        </p:txBody>
      </p:sp>
      <p:sp>
        <p:nvSpPr>
          <p:cNvPr id="45060" name="Slide Number Placeholder 4">
            <a:extLst>
              <a:ext uri="{FF2B5EF4-FFF2-40B4-BE49-F238E27FC236}">
                <a16:creationId xmlns:a16="http://schemas.microsoft.com/office/drawing/2014/main" id="{2ECAF28D-8E1F-D2C2-81F5-DA101D74E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7E8F40-9BE7-4F0C-84CC-DFC60C7206D1}" type="slidenum"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369DAC9-B004-83B3-5A01-6BDFD30151E9}"/>
              </a:ext>
            </a:extLst>
          </p:cNvPr>
          <p:cNvSpPr txBox="1"/>
          <p:nvPr/>
        </p:nvSpPr>
        <p:spPr>
          <a:xfrm>
            <a:off x="4819517" y="0"/>
            <a:ext cx="25529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Questions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F18A10-AD79-35EA-0180-E09F6BC2568F}"/>
              </a:ext>
            </a:extLst>
          </p:cNvPr>
          <p:cNvSpPr txBox="1"/>
          <p:nvPr/>
        </p:nvSpPr>
        <p:spPr>
          <a:xfrm>
            <a:off x="1613521" y="1097058"/>
            <a:ext cx="103589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7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FIRST number you should call to report a hazardous material spill or environmental incident that poses an immediate threat to life, health, or the environment?</a:t>
            </a:r>
          </a:p>
          <a:p>
            <a:pPr marL="800100" lvl="1" indent="-342900">
              <a:buAutoNum type="alphaLcParenR"/>
            </a:pP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911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1(800)Dominos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411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481-6221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LcParenR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LcParenR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LcParenR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991B13-CCC0-228C-C9AF-CA8FD374E7F4}"/>
              </a:ext>
            </a:extLst>
          </p:cNvPr>
          <p:cNvSpPr txBox="1"/>
          <p:nvPr/>
        </p:nvSpPr>
        <p:spPr>
          <a:xfrm>
            <a:off x="1613522" y="3976079"/>
            <a:ext cx="89649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When should you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call to report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spill?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Immediately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24 hours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the hour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next business day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020744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35BE489A-5D5B-7485-34B1-8AD0F0316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-52388"/>
            <a:ext cx="7772400" cy="814388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432ABFFE-A9F2-9ED9-B85A-1C8844D42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9594" y="1015206"/>
            <a:ext cx="8532812" cy="4827587"/>
          </a:xfrm>
        </p:spPr>
        <p:txBody>
          <a:bodyPr/>
          <a:lstStyle/>
          <a:p>
            <a:pPr marL="457200" indent="-457200">
              <a:buFontTx/>
              <a:buAutoNum type="arabicPeriod" startAt="9"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the installation have an Air Permit?</a:t>
            </a:r>
          </a:p>
          <a:p>
            <a:pPr marL="457200" indent="-457200">
              <a:buFontTx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a.  No</a:t>
            </a:r>
          </a:p>
          <a:p>
            <a:pPr marL="457200" indent="-457200">
              <a:buFontTx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b.  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</a:p>
          <a:p>
            <a:pPr marL="457200" indent="-457200">
              <a:buFontTx/>
              <a:buNone/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 startAt="10"/>
              <a:defRPr/>
            </a:pP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material(s) are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MANDATORY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Altus AFB by DOD Regulation?</a:t>
            </a:r>
          </a:p>
          <a:p>
            <a:pPr marL="415925" lvl="2" indent="0">
              <a:buFontTx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Cardboard and Paper</a:t>
            </a:r>
          </a:p>
          <a:p>
            <a:pPr marL="758825" lvl="2" indent="-342900">
              <a:buFontTx/>
              <a:buAutoNum type="alphaLcPeriod" startAt="2"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Glass and Plastic</a:t>
            </a:r>
          </a:p>
          <a:p>
            <a:pPr marL="758825" lvl="2" indent="-342900">
              <a:buFontTx/>
              <a:buAutoNum type="alphaLcPeriod" startAt="2"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Cardboard and Plastic</a:t>
            </a:r>
          </a:p>
          <a:p>
            <a:pPr marL="415925" lvl="2" indent="0">
              <a:buFontTx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 Paper and Plastic</a:t>
            </a:r>
          </a:p>
        </p:txBody>
      </p:sp>
      <p:sp>
        <p:nvSpPr>
          <p:cNvPr id="46084" name="Slide Number Placeholder 4">
            <a:extLst>
              <a:ext uri="{FF2B5EF4-FFF2-40B4-BE49-F238E27FC236}">
                <a16:creationId xmlns:a16="http://schemas.microsoft.com/office/drawing/2014/main" id="{340B3224-81E0-7DCA-62F9-FE082715A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6D53C1-0FD3-4371-AC26-F1128300184D}" type="slidenum"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6AC8ABBE-C71A-32FC-BA70-121DB10F9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922" y="89729"/>
            <a:ext cx="6400800" cy="900113"/>
          </a:xfrm>
        </p:spPr>
        <p:txBody>
          <a:bodyPr anchor="t"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Takeaways!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70122-3BA7-26C6-881A-5F0314FE3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39" y="1040297"/>
            <a:ext cx="9475304" cy="5493026"/>
          </a:xfrm>
        </p:spPr>
        <p:txBody>
          <a:bodyPr rtlCol="0"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EMS: Part of Your Everyday Role: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stewardship is integrated into your daily tasks.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Actions Shape Compliance: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choices directly contribute to the base's environmental performance.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Risks, Reduce Costs: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EMS helps you identify and mitigate environmental risks, saving valuable resources.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Boost Operational Excellence: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Implementing EMS principles improves overall efficiency and effectiveness.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Win for All: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EMS benefits both you and the entire installation, creating a sustainable future.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Control Your Impact: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Ultimately, you have the power to manage and minimize your environmental footprint.</a:t>
            </a:r>
          </a:p>
          <a:p>
            <a:pPr marL="208346" indent="-208346" defTabSz="914408">
              <a:defRPr/>
            </a:pP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6692" lvl="1" indent="-208346" defTabSz="914408">
              <a:defRPr/>
            </a:pP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2488" lvl="2" indent="0" defTabSz="914408">
              <a:buFontTx/>
              <a:buNone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408">
              <a:buFontTx/>
              <a:buNone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940" name="Picture 1">
            <a:extLst>
              <a:ext uri="{FF2B5EF4-FFF2-40B4-BE49-F238E27FC236}">
                <a16:creationId xmlns:a16="http://schemas.microsoft.com/office/drawing/2014/main" id="{CBB2FA44-1163-AB46-40BD-04E1043C0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138" y="935038"/>
            <a:ext cx="2963862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1F533-D738-2786-9DDE-D963C4587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133" y="1082902"/>
            <a:ext cx="3849459" cy="1470288"/>
          </a:xfrm>
        </p:spPr>
        <p:txBody>
          <a:bodyPr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Lori Stevens</a:t>
            </a:r>
            <a:b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 Chief</a:t>
            </a:r>
            <a:b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Air/Tanks/Toxics Program Manager</a:t>
            </a:r>
            <a:b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Office: 580-481-7605</a:t>
            </a:r>
            <a:b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ori.stevens.2@us.af.mil</a:t>
            </a:r>
            <a:b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3AC6557-3109-0E29-8161-36012D1192E0}"/>
              </a:ext>
            </a:extLst>
          </p:cNvPr>
          <p:cNvSpPr txBox="1">
            <a:spLocks/>
          </p:cNvSpPr>
          <p:nvPr/>
        </p:nvSpPr>
        <p:spPr bwMode="auto">
          <a:xfrm>
            <a:off x="2708662" y="-218362"/>
            <a:ext cx="7177571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5pPr>
            <a:lvl6pPr marL="416692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6pPr>
            <a:lvl7pPr marL="833384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7pPr>
            <a:lvl8pPr marL="1250076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8pPr>
            <a:lvl9pPr marL="1666768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Point of Contact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C26FDD-F81E-6AB4-91E1-6724506D79E6}"/>
              </a:ext>
            </a:extLst>
          </p:cNvPr>
          <p:cNvSpPr txBox="1">
            <a:spLocks/>
          </p:cNvSpPr>
          <p:nvPr/>
        </p:nvSpPr>
        <p:spPr bwMode="auto">
          <a:xfrm>
            <a:off x="222133" y="3129836"/>
            <a:ext cx="3995233" cy="14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5pPr>
            <a:lvl6pPr marL="416692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6pPr>
            <a:lvl7pPr marL="833384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7pPr>
            <a:lvl8pPr marL="1250076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8pPr>
            <a:lvl9pPr marL="1666768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algn="l"/>
            <a: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Heath Sirmons</a:t>
            </a:r>
            <a:b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Quality/NEPA Program Manager</a:t>
            </a:r>
            <a:b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Office: 580-481-7609</a:t>
            </a:r>
            <a:b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u="sng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jimmy.sirmons</a:t>
            </a:r>
            <a:r>
              <a:rPr lang="en-US" sz="1800" u="sng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@us.af.mil</a:t>
            </a:r>
            <a:b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EDBEB1-E553-3948-0823-DD4B088ED303}"/>
              </a:ext>
            </a:extLst>
          </p:cNvPr>
          <p:cNvSpPr txBox="1">
            <a:spLocks/>
          </p:cNvSpPr>
          <p:nvPr/>
        </p:nvSpPr>
        <p:spPr bwMode="auto">
          <a:xfrm>
            <a:off x="222133" y="5047485"/>
            <a:ext cx="3849459" cy="14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5pPr>
            <a:lvl6pPr marL="416692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6pPr>
            <a:lvl7pPr marL="833384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7pPr>
            <a:lvl8pPr marL="1250076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8pPr>
            <a:lvl9pPr marL="1666768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algn="l"/>
            <a: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Danika Toole</a:t>
            </a:r>
            <a:b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EMS/QRP/SW Program Manager</a:t>
            </a:r>
            <a:b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Office: 580-481-6221</a:t>
            </a:r>
            <a:b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Cell: 580-471-6436</a:t>
            </a:r>
            <a:b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u="sng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danika.toole</a:t>
            </a:r>
            <a:r>
              <a:rPr lang="en-US" sz="1800" u="sng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@us.af.mil</a:t>
            </a:r>
            <a:b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9ACF514-7851-A2CC-D4DC-DE8C14A795DD}"/>
              </a:ext>
            </a:extLst>
          </p:cNvPr>
          <p:cNvSpPr txBox="1">
            <a:spLocks/>
          </p:cNvSpPr>
          <p:nvPr/>
        </p:nvSpPr>
        <p:spPr bwMode="auto">
          <a:xfrm>
            <a:off x="4170472" y="1149163"/>
            <a:ext cx="3849460" cy="14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5pPr>
            <a:lvl6pPr marL="416692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6pPr>
            <a:lvl7pPr marL="833384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7pPr>
            <a:lvl8pPr marL="1250076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8pPr>
            <a:lvl9pPr marL="1666768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algn="l"/>
            <a: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Lainey Kelley</a:t>
            </a:r>
          </a:p>
          <a:p>
            <a:pPr algn="l"/>
            <a: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Natural/Cultural Resources Program Manager</a:t>
            </a:r>
            <a:b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Office: 580-481-7606</a:t>
            </a:r>
            <a:b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u="sng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delaine.kelley.1</a:t>
            </a:r>
            <a:r>
              <a:rPr lang="en-US" sz="1800" u="sng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@us.af.mil</a:t>
            </a:r>
            <a:b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5234712-8EC7-0D23-BEE3-90EA532BD51E}"/>
              </a:ext>
            </a:extLst>
          </p:cNvPr>
          <p:cNvSpPr txBox="1">
            <a:spLocks/>
          </p:cNvSpPr>
          <p:nvPr/>
        </p:nvSpPr>
        <p:spPr bwMode="auto">
          <a:xfrm>
            <a:off x="4170472" y="3131807"/>
            <a:ext cx="4253949" cy="14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5pPr>
            <a:lvl6pPr marL="416692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6pPr>
            <a:lvl7pPr marL="833384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7pPr>
            <a:lvl8pPr marL="1250076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8pPr>
            <a:lvl9pPr marL="1666768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algn="l"/>
            <a: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Katie Cichy</a:t>
            </a:r>
            <a:b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HAZMAT/HAZWASTE Program Manager</a:t>
            </a:r>
            <a:b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Office: 580-481-6110</a:t>
            </a:r>
            <a:b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u="sng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kathryn.cichy@us.af.mil</a:t>
            </a:r>
            <a:b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BAF058A-9A8C-2878-1ABF-102605E824B0}"/>
              </a:ext>
            </a:extLst>
          </p:cNvPr>
          <p:cNvSpPr txBox="1">
            <a:spLocks/>
          </p:cNvSpPr>
          <p:nvPr/>
        </p:nvSpPr>
        <p:spPr bwMode="auto">
          <a:xfrm>
            <a:off x="8517695" y="1082902"/>
            <a:ext cx="3849459" cy="14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5pPr>
            <a:lvl6pPr marL="416692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6pPr>
            <a:lvl7pPr marL="833384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7pPr>
            <a:lvl8pPr marL="1250076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8pPr>
            <a:lvl9pPr marL="1666768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algn="l"/>
            <a: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 Staton</a:t>
            </a:r>
          </a:p>
          <a:p>
            <a:pPr algn="l"/>
            <a: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Hazardous Materials Site Manager</a:t>
            </a:r>
            <a:b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Office: 580-481-6198</a:t>
            </a:r>
            <a:b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u="sng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dan.staton.1.ctr</a:t>
            </a:r>
            <a:r>
              <a:rPr lang="en-US" sz="1800" u="sng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@us.af.mil</a:t>
            </a:r>
            <a:b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6D0E24-1F67-F527-1DD8-661C91271F38}"/>
              </a:ext>
            </a:extLst>
          </p:cNvPr>
          <p:cNvSpPr txBox="1">
            <a:spLocks/>
          </p:cNvSpPr>
          <p:nvPr/>
        </p:nvSpPr>
        <p:spPr bwMode="auto">
          <a:xfrm>
            <a:off x="4170472" y="5047485"/>
            <a:ext cx="3849460" cy="14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5pPr>
            <a:lvl6pPr marL="416692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6pPr>
            <a:lvl7pPr marL="833384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7pPr>
            <a:lvl8pPr marL="1250076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8pPr>
            <a:lvl9pPr marL="1666768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algn="l"/>
            <a: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Mike Ruhl</a:t>
            </a:r>
          </a:p>
          <a:p>
            <a:pPr algn="l"/>
            <a: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Restoration Program Manager</a:t>
            </a:r>
            <a:b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Office: 580-481-7346</a:t>
            </a:r>
            <a:b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u="sng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michael.ruhl.2</a:t>
            </a:r>
            <a:r>
              <a:rPr lang="en-US" sz="1800" u="sng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@us.af.mil</a:t>
            </a:r>
            <a:b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6C30C51-771F-2A6D-A77F-4AB7EA9239EA}"/>
              </a:ext>
            </a:extLst>
          </p:cNvPr>
          <p:cNvSpPr txBox="1">
            <a:spLocks/>
          </p:cNvSpPr>
          <p:nvPr/>
        </p:nvSpPr>
        <p:spPr bwMode="auto">
          <a:xfrm>
            <a:off x="8517695" y="3129836"/>
            <a:ext cx="3849460" cy="14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5pPr>
            <a:lvl6pPr marL="416692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6pPr>
            <a:lvl7pPr marL="833384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7pPr>
            <a:lvl8pPr marL="1250076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8pPr>
            <a:lvl9pPr marL="1666768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algn="l"/>
            <a: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Joshua Wolcott</a:t>
            </a:r>
          </a:p>
          <a:p>
            <a:pPr algn="l"/>
            <a: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Hazardous Materials Program Administrator</a:t>
            </a:r>
            <a:b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Office: 580-481-6199</a:t>
            </a:r>
            <a:b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u="sng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joshua.wolcott.ctr</a:t>
            </a:r>
            <a:r>
              <a:rPr lang="en-US" sz="1800" u="sng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@us.af.mil</a:t>
            </a:r>
            <a:b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37757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br>
              <a:rPr lang="en-US" altLang="en-US" dirty="0"/>
            </a:br>
            <a:endParaRPr lang="en-US" alt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 bwMode="auto">
          <a:xfrm>
            <a:off x="227969" y="1342599"/>
            <a:ext cx="11748822" cy="11930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Management falls under Civil Engineering and follows 32-series DAFIs various base specific plans and permits.</a:t>
            </a:r>
          </a:p>
          <a:p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2766" y="112380"/>
            <a:ext cx="11907078" cy="11432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2pPr>
            <a:lvl3pPr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3pPr>
            <a:lvl4pPr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4pPr>
            <a:lvl5pPr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5pPr>
            <a:lvl6pPr marL="416692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6pPr>
            <a:lvl7pPr marL="833384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7pPr>
            <a:lvl8pPr marL="1250076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8pPr>
            <a:lvl9pPr marL="1666768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marL="0" marR="0" lvl="0" indent="0" algn="ctr" defTabSz="9144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Air Force Instructions &amp; </a:t>
            </a:r>
          </a:p>
          <a:p>
            <a:pPr marL="0" marR="0" lvl="0" indent="0" algn="ctr" defTabSz="9144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Local Environmental Regulations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324459"/>
              </p:ext>
            </p:extLst>
          </p:nvPr>
        </p:nvGraphicFramePr>
        <p:xfrm>
          <a:off x="227969" y="2265027"/>
          <a:ext cx="5992469" cy="40878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4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7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Plans/Permits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Title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4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Pest Management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Integrated Pest Management Plan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4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Natural Resources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Integrated Natural Resources Management Plan</a:t>
                      </a:r>
                    </a:p>
                  </a:txBody>
                  <a:tcPr marL="9524" marR="9524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02582763"/>
                  </a:ext>
                </a:extLst>
              </a:tr>
              <a:tr h="28574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Cultural Resources 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Integrated Cultural Resources Management Plan</a:t>
                      </a:r>
                    </a:p>
                  </a:txBody>
                  <a:tcPr marL="9524" marR="9524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4294053"/>
                  </a:ext>
                </a:extLst>
              </a:tr>
              <a:tr h="28834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Solid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Waste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Installation</a:t>
                      </a:r>
                      <a:r>
                        <a:rPr lang="en-US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Solid Waste Management Plan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34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Hazardous</a:t>
                      </a:r>
                      <a:r>
                        <a:rPr lang="en-US" sz="14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Waste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Hazardous</a:t>
                      </a:r>
                      <a:r>
                        <a:rPr lang="en-US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Waste Management Plan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34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Hazardous</a:t>
                      </a:r>
                      <a:r>
                        <a:rPr lang="en-US" sz="14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Materials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Hazardous Materials Management</a:t>
                      </a:r>
                      <a:r>
                        <a:rPr lang="en-US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Plan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34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SWPPP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Storm Water Pollution Prevention Plan</a:t>
                      </a:r>
                    </a:p>
                  </a:txBody>
                  <a:tcPr marL="9524" marR="9524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34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ICP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Installation</a:t>
                      </a:r>
                      <a:r>
                        <a:rPr lang="en-US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Contingency Plan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34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Asbestos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Asbestos Management</a:t>
                      </a:r>
                      <a:r>
                        <a:rPr lang="en-US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Operations Plan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12492337"/>
                  </a:ext>
                </a:extLst>
              </a:tr>
              <a:tr h="288345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Lead</a:t>
                      </a:r>
                      <a:r>
                        <a:rPr lang="en-US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Based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Lead-Based Paint Management &amp; Operations Plan</a:t>
                      </a:r>
                    </a:p>
                  </a:txBody>
                  <a:tcPr marL="9524" marR="9524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04968861"/>
                  </a:ext>
                </a:extLst>
              </a:tr>
              <a:tr h="28834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Air Permit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Minor Source Operating Permit 2016-1031-0 (M-3)</a:t>
                      </a:r>
                    </a:p>
                  </a:txBody>
                  <a:tcPr marL="9524" marR="9524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74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Storm</a:t>
                      </a:r>
                      <a:r>
                        <a:rPr lang="en-US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Water Permit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OPDES Multi-Sector General Permit OKR05 (2017)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34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Wastewater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Discharge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Wastewater Discharge Permit 02-17</a:t>
                      </a:r>
                    </a:p>
                  </a:txBody>
                  <a:tcPr marL="9524" marR="9524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6806905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E2804E9-2F58-D1A5-61EE-F58592FB1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557192"/>
              </p:ext>
            </p:extLst>
          </p:nvPr>
        </p:nvGraphicFramePr>
        <p:xfrm>
          <a:off x="6384022" y="2454678"/>
          <a:ext cx="5580009" cy="2962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9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0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DAFI / DAFMAN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Title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833384" rtl="0" eaLnBrk="1" fontAlgn="t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32-7002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833384" rtl="0" eaLnBrk="1" fontAlgn="t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Environmental Compliance &amp; Pollution Prevention</a:t>
                      </a:r>
                    </a:p>
                  </a:txBody>
                  <a:tcPr marL="9524" marR="9524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32-1052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Facilities Asbestos Management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32-7003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 Conservation</a:t>
                      </a:r>
                    </a:p>
                  </a:txBody>
                  <a:tcPr marL="9524" marR="9524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32-7001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 Management System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32-7061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</a:t>
                      </a:r>
                      <a:r>
                        <a:rPr lang="en-US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 Policy Act/Environmental Impact</a:t>
                      </a:r>
                      <a:r>
                        <a:rPr lang="en-US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Analysis</a:t>
                      </a:r>
                      <a:r>
                        <a:rPr lang="en-US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32-7047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 Compliance, Release, and Inspection Reporting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32-7044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Storage Tank Environmental Compliance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833384" rtl="0" eaLnBrk="1" fontAlgn="t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32-1067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833384" rtl="0" eaLnBrk="1" fontAlgn="t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Water Systems 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28930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>
            <a:extLst>
              <a:ext uri="{FF2B5EF4-FFF2-40B4-BE49-F238E27FC236}">
                <a16:creationId xmlns:a16="http://schemas.microsoft.com/office/drawing/2014/main" id="{C018EBEC-847C-90E9-A63A-F4522238C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906" y="1836801"/>
            <a:ext cx="2284435" cy="561975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4CA361-D018-6C80-439E-7FC4F4B57D2E}"/>
              </a:ext>
            </a:extLst>
          </p:cNvPr>
          <p:cNvSpPr txBox="1">
            <a:spLocks/>
          </p:cNvSpPr>
          <p:nvPr/>
        </p:nvSpPr>
        <p:spPr bwMode="auto">
          <a:xfrm>
            <a:off x="1168128" y="331360"/>
            <a:ext cx="9548812" cy="600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6692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200" b="1">
                <a:solidFill>
                  <a:schemeClr val="tx1"/>
                </a:solidFill>
                <a:latin typeface="+mn-lt"/>
              </a:defRPr>
            </a:lvl2pPr>
            <a:lvl3pPr marL="833384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b="1">
                <a:solidFill>
                  <a:schemeClr val="tx1"/>
                </a:solidFill>
                <a:latin typeface="+mn-lt"/>
              </a:defRPr>
            </a:lvl3pPr>
            <a:lvl4pPr marL="1250076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4pPr>
            <a:lvl5pPr marL="1666768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5pPr>
            <a:lvl6pPr marL="2083460" indent="0" algn="ctr" defTabSz="91440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6pPr>
            <a:lvl7pPr marL="2500152" indent="0" algn="ctr" defTabSz="91440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7pPr>
            <a:lvl8pPr marL="2916845" indent="0" algn="ctr" defTabSz="91440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8pPr>
            <a:lvl9pPr marL="3333537" indent="0" algn="ctr" defTabSz="91440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OF THIS MATERIAL CERTIFIES THAT 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HAS SUCESSFULLY COMPLETED THE</a:t>
            </a:r>
          </a:p>
          <a:p>
            <a:pPr marL="0" marR="0" lvl="0" indent="0" algn="ctr" defTabSz="91440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ALTUS AFB CONTRACTORS </a:t>
            </a:r>
          </a:p>
          <a:p>
            <a:pPr marL="0" marR="0" lvl="0" indent="0" algn="ctr" defTabSz="91440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GENERAL ENVIRONMENTAL AWARENESS TRAINING</a:t>
            </a:r>
          </a:p>
          <a:p>
            <a:pPr marL="0" marR="0" lvl="0" indent="0" algn="ctr" defTabSz="91440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Altus AFB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eDASH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https://usaf.dps.mil/teams/10625/Altus/SitePages/Home.aspx</a:t>
            </a:r>
          </a:p>
        </p:txBody>
      </p:sp>
      <p:sp>
        <p:nvSpPr>
          <p:cNvPr id="51205" name="Slide Number Placeholder 4">
            <a:extLst>
              <a:ext uri="{FF2B5EF4-FFF2-40B4-BE49-F238E27FC236}">
                <a16:creationId xmlns:a16="http://schemas.microsoft.com/office/drawing/2014/main" id="{CFA0B048-A758-251F-C95E-7423B1EDFF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90968C-A7D4-4E68-9D85-A48EC222F282}" type="slidenum"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46FA5BBA-935F-E21B-5355-FBBCD39CECF0}"/>
              </a:ext>
            </a:extLst>
          </p:cNvPr>
          <p:cNvSpPr/>
          <p:nvPr/>
        </p:nvSpPr>
        <p:spPr>
          <a:xfrm>
            <a:off x="389526" y="2410587"/>
            <a:ext cx="2578608" cy="1392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FCC42ADC-0251-C896-7040-4A7A1EC018AE}"/>
              </a:ext>
            </a:extLst>
          </p:cNvPr>
          <p:cNvSpPr/>
          <p:nvPr/>
        </p:nvSpPr>
        <p:spPr>
          <a:xfrm>
            <a:off x="9482370" y="2410587"/>
            <a:ext cx="2578608" cy="1392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82DAC8E-B8EE-C69C-4E32-45DBE25FC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906" y="2492502"/>
            <a:ext cx="2284435" cy="561975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AD2739-E649-E364-AB59-70D15263FFA1}"/>
              </a:ext>
            </a:extLst>
          </p:cNvPr>
          <p:cNvSpPr txBox="1"/>
          <p:nvPr/>
        </p:nvSpPr>
        <p:spPr>
          <a:xfrm>
            <a:off x="4047659" y="1956688"/>
            <a:ext cx="85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722DA5-266F-4FD6-FFE4-126E9765B966}"/>
              </a:ext>
            </a:extLst>
          </p:cNvPr>
          <p:cNvSpPr txBox="1"/>
          <p:nvPr/>
        </p:nvSpPr>
        <p:spPr>
          <a:xfrm>
            <a:off x="4145056" y="2588823"/>
            <a:ext cx="85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Date: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id="{3165D846-C8CC-1C1C-D7E5-BCAD53B57EC0}"/>
              </a:ext>
            </a:extLst>
          </p:cNvPr>
          <p:cNvSpPr txBox="1">
            <a:spLocks/>
          </p:cNvSpPr>
          <p:nvPr/>
        </p:nvSpPr>
        <p:spPr>
          <a:xfrm>
            <a:off x="3328035" y="72157"/>
            <a:ext cx="5535930" cy="568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1" i="0">
                <a:solidFill>
                  <a:srgbClr val="001F5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Contractor EMS</a:t>
            </a:r>
            <a:r>
              <a:rPr kumimoji="0" lang="en-US" sz="3600" b="1" i="0" u="none" strike="noStrike" kern="0" cap="none" spc="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en-US" sz="3600" b="1" i="0" u="none" strike="noStrike" kern="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Awareness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DEA772-48C0-FB9C-CAB7-5DD49C83829F}"/>
              </a:ext>
            </a:extLst>
          </p:cNvPr>
          <p:cNvSpPr txBox="1"/>
          <p:nvPr/>
        </p:nvSpPr>
        <p:spPr>
          <a:xfrm>
            <a:off x="32434" y="641117"/>
            <a:ext cx="609706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/>
              <a:buChar char="•"/>
              <a:tabLst>
                <a:tab pos="24193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Environmental Vision/Commitment</a:t>
            </a:r>
            <a:endParaRPr lang="en-US" sz="2400" b="1" spc="-7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/>
              <a:buChar char="•"/>
              <a:tabLst>
                <a:tab pos="24193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Significant </a:t>
            </a:r>
            <a:r>
              <a:rPr kumimoji="0" lang="en-US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Environmental</a:t>
            </a:r>
            <a:r>
              <a:rPr kumimoji="0" lang="en-US" sz="2400" b="1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Aspects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Times New Roman"/>
              <a:buChar char="•"/>
              <a:tabLst>
                <a:tab pos="241935" algn="l"/>
              </a:tabLst>
              <a:defRPr/>
            </a:pPr>
            <a:r>
              <a:rPr kumimoji="0" lang="en-US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Awareness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Tx/>
              <a:buSzTx/>
              <a:buFont typeface="Times New Roman"/>
              <a:buChar char="•"/>
              <a:tabLst>
                <a:tab pos="24193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Attributes</a:t>
            </a: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Tx/>
              <a:buSzTx/>
              <a:buFont typeface="Times New Roman"/>
              <a:buChar char="•"/>
              <a:tabLst>
                <a:tab pos="241935" algn="l"/>
              </a:tabLst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/>
                <a:cs typeface="Times New Roman"/>
              </a:rPr>
              <a:t>Spill Reporting</a:t>
            </a: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Tx/>
              <a:buSzTx/>
              <a:buFont typeface="Times New Roman"/>
              <a:buChar char="•"/>
              <a:tabLst>
                <a:tab pos="24193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Solid Waste</a:t>
            </a: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Tx/>
              <a:buSzTx/>
              <a:buFont typeface="Times New Roman"/>
              <a:buChar char="•"/>
              <a:tabLst>
                <a:tab pos="241935" algn="l"/>
              </a:tabLst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/>
                <a:cs typeface="Times New Roman"/>
              </a:rPr>
              <a:t>Questions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Times New Roman"/>
              <a:buChar char="•"/>
              <a:tabLst>
                <a:tab pos="241935" algn="l"/>
              </a:tabLst>
              <a:defRPr/>
            </a:pPr>
            <a:r>
              <a:rPr kumimoji="0" lang="en-US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Conclusion</a:t>
            </a: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Times New Roman"/>
              <a:buChar char="•"/>
              <a:tabLst>
                <a:tab pos="241935" algn="l"/>
              </a:tabLst>
              <a:defRPr/>
            </a:pPr>
            <a:r>
              <a:rPr lang="en-US" sz="2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Contacts</a:t>
            </a: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Times New Roman"/>
              <a:buChar char="•"/>
              <a:tabLst>
                <a:tab pos="241935" algn="l"/>
              </a:tabLst>
              <a:defRPr/>
            </a:pPr>
            <a:r>
              <a:rPr lang="en-US" sz="2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References</a:t>
            </a:r>
            <a:endParaRPr kumimoji="0" lang="en-US" sz="2400" b="1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75DFDF-D482-9082-301D-BE788899A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3049" y="4829345"/>
            <a:ext cx="2050414" cy="15398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6B305A-6524-E44E-D933-DD20488E6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692" y="4854181"/>
            <a:ext cx="2053857" cy="1538379"/>
          </a:xfrm>
          <a:prstGeom prst="rect">
            <a:avLst/>
          </a:prstGeom>
        </p:spPr>
      </p:pic>
      <p:sp>
        <p:nvSpPr>
          <p:cNvPr id="9" name="object 14">
            <a:extLst>
              <a:ext uri="{FF2B5EF4-FFF2-40B4-BE49-F238E27FC236}">
                <a16:creationId xmlns:a16="http://schemas.microsoft.com/office/drawing/2014/main" id="{BB269A7D-7C1B-7F21-3D5A-0910C3FB8C7A}"/>
              </a:ext>
            </a:extLst>
          </p:cNvPr>
          <p:cNvSpPr/>
          <p:nvPr/>
        </p:nvSpPr>
        <p:spPr>
          <a:xfrm>
            <a:off x="7462395" y="4830835"/>
            <a:ext cx="2114808" cy="15383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AB682A-81E3-29E9-6E4F-9C5130EAC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5676" y="4854925"/>
            <a:ext cx="2051170" cy="1538379"/>
          </a:xfrm>
          <a:prstGeom prst="rect">
            <a:avLst/>
          </a:prstGeom>
        </p:spPr>
      </p:pic>
      <p:pic>
        <p:nvPicPr>
          <p:cNvPr id="13" name="Picture 12" descr="A picture containing outdoor, ground, person, orange&#10;&#10;AI-generated content may be incorrect.">
            <a:extLst>
              <a:ext uri="{FF2B5EF4-FFF2-40B4-BE49-F238E27FC236}">
                <a16:creationId xmlns:a16="http://schemas.microsoft.com/office/drawing/2014/main" id="{0BD2ECD5-A080-24B6-0113-38F7562E90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922" y="807972"/>
            <a:ext cx="2533254" cy="18999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657BBC1-52FC-E267-9D6D-579A86647B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452" y="2754625"/>
            <a:ext cx="4058995" cy="2029498"/>
          </a:xfrm>
          <a:prstGeom prst="rect">
            <a:avLst/>
          </a:prstGeom>
        </p:spPr>
      </p:pic>
      <p:pic>
        <p:nvPicPr>
          <p:cNvPr id="23" name="Picture 22" descr="A picture containing text, sky, outdoor, sandy&#10;&#10;AI-generated content may be incorrect.">
            <a:extLst>
              <a:ext uri="{FF2B5EF4-FFF2-40B4-BE49-F238E27FC236}">
                <a16:creationId xmlns:a16="http://schemas.microsoft.com/office/drawing/2014/main" id="{0F1933CE-643D-3669-07B3-715A6C88E4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4" y="4902575"/>
            <a:ext cx="1996166" cy="1503779"/>
          </a:xfrm>
          <a:prstGeom prst="rect">
            <a:avLst/>
          </a:prstGeom>
        </p:spPr>
      </p:pic>
      <p:pic>
        <p:nvPicPr>
          <p:cNvPr id="25" name="Picture 24" descr="A picture containing ground, lizard, reptile, rock&#10;&#10;AI-generated content may be incorrect.">
            <a:extLst>
              <a:ext uri="{FF2B5EF4-FFF2-40B4-BE49-F238E27FC236}">
                <a16:creationId xmlns:a16="http://schemas.microsoft.com/office/drawing/2014/main" id="{31F71723-6589-AF10-A835-9CFC0A4BF7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080" y="803314"/>
            <a:ext cx="2859691" cy="1904599"/>
          </a:xfrm>
          <a:prstGeom prst="rect">
            <a:avLst/>
          </a:prstGeom>
        </p:spPr>
      </p:pic>
      <p:pic>
        <p:nvPicPr>
          <p:cNvPr id="31" name="Picture 30" descr="Map&#10;&#10;AI-generated content may be incorrect.">
            <a:extLst>
              <a:ext uri="{FF2B5EF4-FFF2-40B4-BE49-F238E27FC236}">
                <a16:creationId xmlns:a16="http://schemas.microsoft.com/office/drawing/2014/main" id="{9A711990-922B-FC3C-384D-6284F54715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798" y="2746433"/>
            <a:ext cx="3636045" cy="204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110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0F0C3E3B-E292-0FAD-4019-935313DFC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Wing Commander’s Environmental Vision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u="sng" dirty="0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920C46-1B77-D159-4A89-2BBE1EC25BF7}"/>
              </a:ext>
            </a:extLst>
          </p:cNvPr>
          <p:cNvSpPr txBox="1"/>
          <p:nvPr/>
        </p:nvSpPr>
        <p:spPr>
          <a:xfrm>
            <a:off x="196609" y="762000"/>
            <a:ext cx="7478993" cy="59093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Conservation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Promote the preservation and sustainable use of natural and man-made resources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include water security.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Pollution Preventio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n: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Identify and prevent or minimize pollution and waste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Continual Improvement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Build environmental considerations into all levels of management and achieve continual progress in environmental performance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Partnerships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Work in cooperation with all stakeholders and regulatory agencies to promote good stewardship by base personnel, contractors and the community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E. 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Regulatory Compliance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Meet or exceed requirements for compliance with applicable federal, state, and local laws and regulations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Text, letter&#10;&#10;AI-generated content may be incorrect.">
            <a:extLst>
              <a:ext uri="{FF2B5EF4-FFF2-40B4-BE49-F238E27FC236}">
                <a16:creationId xmlns:a16="http://schemas.microsoft.com/office/drawing/2014/main" id="{D74342EA-C5B1-77C8-4C6B-862039000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5602" y="762000"/>
            <a:ext cx="4042976" cy="564564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BD20EF-19F4-62AC-14D6-25B16FDAA367}"/>
              </a:ext>
            </a:extLst>
          </p:cNvPr>
          <p:cNvSpPr/>
          <p:nvPr/>
        </p:nvSpPr>
        <p:spPr bwMode="auto">
          <a:xfrm>
            <a:off x="9814999" y="5631125"/>
            <a:ext cx="519695" cy="11183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5E636D-BC97-D803-FEB5-79D98EC7E9D5}"/>
              </a:ext>
            </a:extLst>
          </p:cNvPr>
          <p:cNvSpPr/>
          <p:nvPr/>
        </p:nvSpPr>
        <p:spPr bwMode="auto">
          <a:xfrm>
            <a:off x="10492576" y="5519292"/>
            <a:ext cx="710469" cy="2236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9CAEA-18DB-AC7B-B78D-B3CF960EC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A0DA3C8D-F0ED-081A-6C8B-77C5F84320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872" y="74755"/>
            <a:ext cx="11137392" cy="49356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 Aspects &amp; Your Role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68EAD68F-7451-49F7-4E76-6071B84B60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u="sng" dirty="0">
              <a:solidFill>
                <a:srgbClr val="00206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002539F-3CE5-3A6A-86B9-92E608475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2713" y="1780233"/>
            <a:ext cx="5536540" cy="4233750"/>
          </a:xfrm>
        </p:spPr>
        <p:txBody>
          <a:bodyPr/>
          <a:lstStyle/>
          <a:p>
            <a:pPr>
              <a:spcBef>
                <a:spcPts val="600"/>
              </a:spcBef>
            </a:pPr>
            <a:endParaRPr lang="en-US" sz="1800" dirty="0"/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200" b="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6BF7F1-B045-50BA-D98C-88F16ACF88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9071" y="733655"/>
            <a:ext cx="11953858" cy="5667145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Embrace the Base Environmental Ethos: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&amp; support the Altus AFB Environmental Statement.</a:t>
            </a:r>
          </a:p>
          <a:p>
            <a:pPr marL="0" indent="0"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Master Your Contract's Green Mandates: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&amp; fulfill all environmental requirements within your contract.</a:t>
            </a:r>
          </a:p>
          <a:p>
            <a:pPr marL="0" indent="0"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Your Impact: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&amp; proactively manage the environmental effects of your work.</a:t>
            </a:r>
          </a:p>
          <a:p>
            <a:pPr marL="0" indent="0"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 Best Practices: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BMPs (Best Management Practices) consistently for all activities.</a:t>
            </a:r>
          </a:p>
          <a:p>
            <a:pPr marL="0" indent="0"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 Spills IMMEDIATELY: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Altus AFB Emergency Services for any spill or release.</a:t>
            </a:r>
          </a:p>
          <a:p>
            <a:pPr marL="0" indent="0"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 for Environmental Excellence: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all personnel are fully trained on their environmental responsibilities.</a:t>
            </a:r>
          </a:p>
          <a:p>
            <a:pPr marL="0" indent="0"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Strict Compliance: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Adhere rigorously to all applicable regulations &amp; instructions.</a:t>
            </a:r>
          </a:p>
          <a:p>
            <a:pPr marL="0" indent="0"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for the Unexpected: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emergency contacts &amp; procedures for swift, effective response</a:t>
            </a:r>
          </a:p>
        </p:txBody>
      </p:sp>
    </p:spTree>
    <p:extLst>
      <p:ext uri="{BB962C8B-B14F-4D97-AF65-F5344CB8AC3E}">
        <p14:creationId xmlns:p14="http://schemas.microsoft.com/office/powerpoint/2010/main" val="207423708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68519-1E9B-D40A-51A8-1FEFC8165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791"/>
            <a:ext cx="10515600" cy="65158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Aware!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A1766-DF30-101F-6310-418AD017A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66464"/>
            <a:ext cx="12105861" cy="5527710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Down: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 off lights, monitors, &amp; other electrical equipment when not in use.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 Leaks Promptly: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Notify the facility manager of any water leaks or waste.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Recycle Responsibly: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Maximize the use of recycling bins for appropriate materials.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Never Dump Chemicals: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pour chemicals down drains.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 Chemical Management: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all chemicals are authorized 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bringing them on base, &amp; handle, store, and dispose of them correctly.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Silt Fences: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construction, ensure silt fences are properly maintained to prevent erosion.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Debris Around Dumpsters: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Dispose of waste properly; keep dumpster areas clean.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Dispose of Waste Correctly: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Dispose of batteries and fluorescent bulbs through designated channels (not in regular trash).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Environmentally Aware: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Observe work zones for potential environmental issues &amp; report them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immediately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345304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4C2FC424-403B-8256-1D56-463857459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217" y="61113"/>
            <a:ext cx="9763125" cy="896937"/>
          </a:xfrm>
        </p:spPr>
        <p:txBody>
          <a:bodyPr rtlCol="0" anchor="t">
            <a:noAutofit/>
          </a:bodyPr>
          <a:lstStyle/>
          <a:p>
            <a:pPr defTabSz="914408"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Altus AFB Environmental Attributes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47F5029C-D707-3139-0F23-7AE7E2C1CE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748" y="757571"/>
            <a:ext cx="8876890" cy="4927600"/>
          </a:xfrm>
        </p:spPr>
        <p:txBody>
          <a:bodyPr rtlCol="0">
            <a:noAutofit/>
          </a:bodyPr>
          <a:lstStyle/>
          <a:p>
            <a:pPr marL="0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8,016 acres of land</a:t>
            </a:r>
          </a:p>
          <a:p>
            <a:pPr marL="0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15.47 acres of Wetland</a:t>
            </a:r>
          </a:p>
          <a:p>
            <a:pPr marL="0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Restoration sites</a:t>
            </a:r>
          </a:p>
          <a:p>
            <a:pPr marL="416692" lvl="2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 use controls (restricted digging)</a:t>
            </a:r>
          </a:p>
          <a:p>
            <a:pPr marL="0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537 tons/yr - Solid Waste – 51% recycled</a:t>
            </a:r>
          </a:p>
          <a:p>
            <a:pPr marL="0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Personnel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6692" lvl="2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2,583 Military/Dependents</a:t>
            </a:r>
          </a:p>
          <a:p>
            <a:pPr marL="416692" lvl="2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1,811 Civilians</a:t>
            </a:r>
          </a:p>
          <a:p>
            <a:pPr marL="416692" lvl="2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1,012 Retirees</a:t>
            </a:r>
          </a:p>
          <a:p>
            <a:pPr marL="0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Historic bldgs. and 1 National Registry eligible structure.</a:t>
            </a:r>
          </a:p>
          <a:p>
            <a:pPr marL="0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158 Air sources</a:t>
            </a:r>
          </a:p>
          <a:p>
            <a:pPr marL="0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4M gal fuel stored;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 ASTs</a:t>
            </a:r>
          </a:p>
          <a:p>
            <a:pPr marL="0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tons/yr Regulated waste generated</a:t>
            </a:r>
          </a:p>
          <a:p>
            <a:pPr marL="0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26K containers of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HazMat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managed annually</a:t>
            </a:r>
          </a:p>
          <a:p>
            <a:pPr marL="0" indent="-182880" defTabSz="914408">
              <a:spcBef>
                <a:spcPts val="300"/>
              </a:spcBef>
              <a:spcAft>
                <a:spcPts val="0"/>
              </a:spcAft>
              <a:defRPr/>
            </a:pP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9" name="TextBox 2">
            <a:extLst>
              <a:ext uri="{FF2B5EF4-FFF2-40B4-BE49-F238E27FC236}">
                <a16:creationId xmlns:a16="http://schemas.microsoft.com/office/drawing/2014/main" id="{C5CD8632-1BC5-9F23-595F-627B87B3D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3756" y="5685171"/>
            <a:ext cx="3112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Altus Air Force Base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FA20E3-F11B-440B-3A51-671076B37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429" y="1743185"/>
            <a:ext cx="2501252" cy="20970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24118F-0C29-78DF-CE76-AEBAB3378394}"/>
              </a:ext>
            </a:extLst>
          </p:cNvPr>
          <p:cNvSpPr txBox="1"/>
          <p:nvPr/>
        </p:nvSpPr>
        <p:spPr>
          <a:xfrm>
            <a:off x="6047286" y="3840194"/>
            <a:ext cx="23475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Alert Apron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0C9A5F-4727-E93E-1D5B-8C17FF83A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076" y="757571"/>
            <a:ext cx="3194210" cy="49276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377C0B01-FA82-2481-74E6-E12FFB645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950" y="-114300"/>
            <a:ext cx="6583363" cy="968375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Spill Reporting </a:t>
            </a:r>
          </a:p>
        </p:txBody>
      </p:sp>
      <p:grpSp>
        <p:nvGrpSpPr>
          <p:cNvPr id="24579" name="Group 3">
            <a:extLst>
              <a:ext uri="{FF2B5EF4-FFF2-40B4-BE49-F238E27FC236}">
                <a16:creationId xmlns:a16="http://schemas.microsoft.com/office/drawing/2014/main" id="{2B6FD054-5232-0F2F-ED59-1321EAB1C619}"/>
              </a:ext>
            </a:extLst>
          </p:cNvPr>
          <p:cNvGrpSpPr>
            <a:grpSpLocks/>
          </p:cNvGrpSpPr>
          <p:nvPr/>
        </p:nvGrpSpPr>
        <p:grpSpPr bwMode="auto">
          <a:xfrm>
            <a:off x="1708150" y="671593"/>
            <a:ext cx="8529635" cy="5681413"/>
            <a:chOff x="1635125" y="750698"/>
            <a:chExt cx="7866681" cy="568065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E52ED5-C556-B854-63BB-AF742BB64AA9}"/>
                </a:ext>
              </a:extLst>
            </p:cNvPr>
            <p:cNvSpPr txBox="1"/>
            <p:nvPr/>
          </p:nvSpPr>
          <p:spPr>
            <a:xfrm>
              <a:off x="3043602" y="750698"/>
              <a:ext cx="6458204" cy="1938733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Spills, Discharges, Releases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Hazardous Waste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Water/Sewage/Industrial Wastewater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Oil/Lubricants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Fuel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49B4FDC-05E0-A3A5-982B-F30A00F48AF2}"/>
                </a:ext>
              </a:extLst>
            </p:cNvPr>
            <p:cNvSpPr txBox="1"/>
            <p:nvPr/>
          </p:nvSpPr>
          <p:spPr>
            <a:xfrm>
              <a:off x="3043602" y="2783220"/>
              <a:ext cx="5281057" cy="3046582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Contact/Report  Immediately: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For any spill, discharge, or releases that: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Occur outside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Enters a storm/sanitary drain 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Reaches soil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Nothing other than clean water can enter a storm drain </a:t>
              </a:r>
            </a:p>
          </p:txBody>
        </p:sp>
        <p:sp>
          <p:nvSpPr>
            <p:cNvPr id="31" name="Down Arrow 30">
              <a:extLst>
                <a:ext uri="{FF2B5EF4-FFF2-40B4-BE49-F238E27FC236}">
                  <a16:creationId xmlns:a16="http://schemas.microsoft.com/office/drawing/2014/main" id="{6CA42ABE-A71C-3AA8-76CB-FACEAD050B69}"/>
                </a:ext>
              </a:extLst>
            </p:cNvPr>
            <p:cNvSpPr/>
            <p:nvPr/>
          </p:nvSpPr>
          <p:spPr bwMode="auto">
            <a:xfrm>
              <a:off x="2719276" y="1450612"/>
              <a:ext cx="152268" cy="704756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32" name="Down Arrow 31">
              <a:extLst>
                <a:ext uri="{FF2B5EF4-FFF2-40B4-BE49-F238E27FC236}">
                  <a16:creationId xmlns:a16="http://schemas.microsoft.com/office/drawing/2014/main" id="{7768CAFD-5F9A-E460-B37F-9FAB2ACA30A0}"/>
                </a:ext>
              </a:extLst>
            </p:cNvPr>
            <p:cNvSpPr/>
            <p:nvPr/>
          </p:nvSpPr>
          <p:spPr bwMode="auto">
            <a:xfrm>
              <a:off x="2746039" y="3707765"/>
              <a:ext cx="152268" cy="704756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4C5ECAF-CF9A-F7B8-1CA7-A90A26DCB2FC}"/>
                </a:ext>
              </a:extLst>
            </p:cNvPr>
            <p:cNvSpPr txBox="1"/>
            <p:nvPr/>
          </p:nvSpPr>
          <p:spPr>
            <a:xfrm>
              <a:off x="1635125" y="5923590"/>
              <a:ext cx="7216264" cy="50776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45720" rIns="91440" bIns="4572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Link to spill report form: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lt"/>
                  <a:cs typeface="Arial"/>
                  <a:hlinkClick r:id="rId3"/>
                </a:rPr>
                <a:t>https://usaf.dps.mil/:w:/r/teams/10625/Altus/_layouts/15/Doc.aspx?sourcedoc=%7BC05ADD67-4AF1-4022-9C15-50E10264D63A%7D&amp;file=Altus%20AFB%20Spill%20Report%20Form%202021.docx&amp;action=default&amp;mobileredirect=true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lt"/>
                  <a:cs typeface="Arial"/>
                </a:rPr>
                <a:t> 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24580" name="Picture 3">
            <a:extLst>
              <a:ext uri="{FF2B5EF4-FFF2-40B4-BE49-F238E27FC236}">
                <a16:creationId xmlns:a16="http://schemas.microsoft.com/office/drawing/2014/main" id="{386FA430-A762-A849-18FB-84AADF42933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"/>
          <a:stretch>
            <a:fillRect/>
          </a:stretch>
        </p:blipFill>
        <p:spPr bwMode="auto">
          <a:xfrm>
            <a:off x="9723324" y="790575"/>
            <a:ext cx="20351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>
            <a:extLst>
              <a:ext uri="{FF2B5EF4-FFF2-40B4-BE49-F238E27FC236}">
                <a16:creationId xmlns:a16="http://schemas.microsoft.com/office/drawing/2014/main" id="{4522ADFB-F9A1-8CCD-5F18-6F52699F87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79" y="3591758"/>
            <a:ext cx="1451736" cy="1366044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TextBox 6">
            <a:extLst>
              <a:ext uri="{FF2B5EF4-FFF2-40B4-BE49-F238E27FC236}">
                <a16:creationId xmlns:a16="http://schemas.microsoft.com/office/drawing/2014/main" id="{F9B79E96-A099-032A-9F8E-EC41A25E9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526" y="3535362"/>
            <a:ext cx="9525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Call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911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A45F74-218F-5797-C2D5-BA33863B19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1" t="4175" r="17797" b="-4024"/>
          <a:stretch/>
        </p:blipFill>
        <p:spPr>
          <a:xfrm rot="17487349">
            <a:off x="9404865" y="4043777"/>
            <a:ext cx="2672094" cy="2293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E2FB5F-AAFA-7A9D-1120-7DF80801EF98}"/>
              </a:ext>
            </a:extLst>
          </p:cNvPr>
          <p:cNvSpPr txBox="1"/>
          <p:nvPr/>
        </p:nvSpPr>
        <p:spPr>
          <a:xfrm>
            <a:off x="519788" y="1319391"/>
            <a:ext cx="1534476" cy="13849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Emergency number from your cell phone: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580-481-6333 (Fire Dept)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>
            <a:extLst>
              <a:ext uri="{FF2B5EF4-FFF2-40B4-BE49-F238E27FC236}">
                <a16:creationId xmlns:a16="http://schemas.microsoft.com/office/drawing/2014/main" id="{B88A18A8-E95A-39F0-4295-250836D88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2AA7BF70-6F2E-E208-6D27-74233456E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29" name="Rectangle 4">
            <a:extLst>
              <a:ext uri="{FF2B5EF4-FFF2-40B4-BE49-F238E27FC236}">
                <a16:creationId xmlns:a16="http://schemas.microsoft.com/office/drawing/2014/main" id="{B346C8D9-9957-9AD6-89B8-D2BA8FE95A1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290638" y="-176213"/>
            <a:ext cx="9534525" cy="1143001"/>
          </a:xfrm>
        </p:spPr>
        <p:txBody>
          <a:bodyPr lIns="90488" tIns="44450" rIns="90488" bIns="44450"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Solid Waste Management</a:t>
            </a:r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208BFCA3-0DAD-4A03-B95F-15CF41B76505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681038" y="806450"/>
            <a:ext cx="9910762" cy="5291138"/>
          </a:xfrm>
        </p:spPr>
        <p:txBody>
          <a:bodyPr lIns="90488" tIns="44450" rIns="90488" bIns="44450"/>
          <a:lstStyle/>
          <a:p>
            <a:pPr marL="0" indent="0" algn="ctr">
              <a:buSzPct val="65000"/>
              <a:buFontTx/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RECYCLEABLE ITEMS:</a:t>
            </a:r>
          </a:p>
          <a:p>
            <a:pPr marL="0" indent="0" algn="ctr">
              <a:buSzPct val="65000"/>
              <a:buFontTx/>
              <a:buNone/>
              <a:defRPr/>
            </a:pPr>
            <a:r>
              <a:rPr lang="en-US" altLang="en-US" sz="24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Cardboard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(break down), </a:t>
            </a:r>
            <a:r>
              <a:rPr lang="en-US" altLang="en-US" sz="24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various types of metals, #1 &amp; #2 plastic are all recycled on Altus AFB and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not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thrown into any dumpster. </a:t>
            </a:r>
          </a:p>
          <a:p>
            <a:pPr marL="0" indent="0" algn="ctr">
              <a:buSzPct val="65000"/>
              <a:buFontTx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SzPct val="65000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Aluminum &amp; Tin cans and other Metals</a:t>
            </a:r>
          </a:p>
          <a:p>
            <a:pPr lvl="1">
              <a:buSzPct val="65000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Plastics -  #1 or #2 plastics</a:t>
            </a:r>
          </a:p>
          <a:p>
            <a:pPr marL="398463" lvl="2" indent="-176213">
              <a:buSzPct val="65000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Pallets- TAKE TO ROLL OFF</a:t>
            </a:r>
          </a:p>
          <a:p>
            <a:pPr marL="398463" lvl="2" indent="-147638">
              <a:buSzPct val="65000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Batteries (Lithium Ion, Nickel Cadmium, Nickel Metal </a:t>
            </a:r>
          </a:p>
          <a:p>
            <a:pPr marL="250825" lvl="2" indent="0">
              <a:buSzPct val="65000"/>
              <a:buFontTx/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Hydride, Small (under 2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lbs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sealed lead and lead acid)</a:t>
            </a:r>
          </a:p>
          <a:p>
            <a:pPr marL="398463" lvl="2" indent="-147638">
              <a:buSzPct val="65000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Empty Aerosol Spray Cans</a:t>
            </a:r>
          </a:p>
          <a:p>
            <a:pPr marL="0" indent="0" algn="ctr">
              <a:buSzPct val="65000"/>
              <a:buFontTx/>
              <a:buNone/>
              <a:defRPr/>
            </a:pP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65000"/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F7E8A08A-5271-44C8-630C-3D9A37899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6400800"/>
            <a:ext cx="28956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32" name="Rectangle 1">
            <a:extLst>
              <a:ext uri="{FF2B5EF4-FFF2-40B4-BE49-F238E27FC236}">
                <a16:creationId xmlns:a16="http://schemas.microsoft.com/office/drawing/2014/main" id="{DC784934-E0F3-D104-AF81-E17D54B92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4280" y="2276408"/>
            <a:ext cx="3290403" cy="267765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65000"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65000"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Must be taken to </a:t>
            </a: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65000"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Recycle Center (0700-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65000"/>
              <a:buFontTx/>
              <a:buNone/>
              <a:tabLst/>
              <a:defRPr/>
            </a:pP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1600)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65000"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Altus AFB Mandatory 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65000"/>
              <a:buFontTx/>
              <a:buNone/>
              <a:tabLst/>
              <a:defRPr/>
            </a:pP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recyclables by DOD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65000"/>
              <a:buFontTx/>
              <a:buNone/>
              <a:tabLst/>
              <a:defRPr/>
            </a:pP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Regulation </a:t>
            </a:r>
          </a:p>
        </p:txBody>
      </p:sp>
      <p:sp>
        <p:nvSpPr>
          <p:cNvPr id="26633" name="AutoShape 2" descr="How to recycle">
            <a:extLst>
              <a:ext uri="{FF2B5EF4-FFF2-40B4-BE49-F238E27FC236}">
                <a16:creationId xmlns:a16="http://schemas.microsoft.com/office/drawing/2014/main" id="{D8DD73BE-3E28-F423-D194-3071B4F091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34" name="AutoShape 4" descr="How to recycle">
            <a:extLst>
              <a:ext uri="{FF2B5EF4-FFF2-40B4-BE49-F238E27FC236}">
                <a16:creationId xmlns:a16="http://schemas.microsoft.com/office/drawing/2014/main" id="{70896485-785B-8932-271C-C4925D4C53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35" name="Rectangle 1">
            <a:extLst>
              <a:ext uri="{FF2B5EF4-FFF2-40B4-BE49-F238E27FC236}">
                <a16:creationId xmlns:a16="http://schemas.microsoft.com/office/drawing/2014/main" id="{FE320F66-C924-6AD1-8B2D-E897B8E0C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3150" y="2814827"/>
            <a:ext cx="134938" cy="125412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36" name="Rectangle 13">
            <a:extLst>
              <a:ext uri="{FF2B5EF4-FFF2-40B4-BE49-F238E27FC236}">
                <a16:creationId xmlns:a16="http://schemas.microsoft.com/office/drawing/2014/main" id="{39684D30-40DE-45BC-290F-E0A80EEB2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3150" y="3917762"/>
            <a:ext cx="134938" cy="125413"/>
          </a:xfrm>
          <a:prstGeom prst="rect">
            <a:avLst/>
          </a:prstGeom>
          <a:solidFill>
            <a:srgbClr val="FFC000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6A85B74F-55F3-A4FD-052B-B3D3FC544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388" y="93663"/>
            <a:ext cx="7770812" cy="747712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36C0E9E1-DD95-7374-139A-105A00FB4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12" y="1222031"/>
            <a:ext cx="11228576" cy="482758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does Universal Waste need to be taken?</a:t>
            </a:r>
          </a:p>
          <a:p>
            <a:pPr marL="873125" lvl="2" indent="-457200">
              <a:buFontTx/>
              <a:buAutoNum type="alphaL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Landfill</a:t>
            </a:r>
          </a:p>
          <a:p>
            <a:pPr marL="873125" lvl="2" indent="-457200">
              <a:buFontTx/>
              <a:buAutoNum type="alphaL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Management office</a:t>
            </a:r>
          </a:p>
          <a:p>
            <a:pPr marL="873125" lvl="2" indent="-457200">
              <a:buFontTx/>
              <a:buAutoNum type="alphaLcPeriod"/>
            </a:pP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Recycle Center,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Bldg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</a:t>
            </a:r>
          </a:p>
          <a:p>
            <a:pPr marL="873125" lvl="2" indent="-457200">
              <a:buFontTx/>
              <a:buAutoNum type="alphaL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Facility storeroom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must Universal Waste,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generated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 taken to the Recycling Center?</a:t>
            </a:r>
          </a:p>
          <a:p>
            <a:pPr marL="873125" lvl="2" indent="-457200">
              <a:buFontTx/>
              <a:buAutoNum type="alphaL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ever you have a chance</a:t>
            </a:r>
          </a:p>
          <a:p>
            <a:pPr marL="873125" lvl="2" indent="-457200">
              <a:buFontTx/>
              <a:buAutoNum type="alphaLcPeriod"/>
            </a:pP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day it is generated</a:t>
            </a:r>
          </a:p>
          <a:p>
            <a:pPr marL="873125" lvl="2" indent="-457200">
              <a:buFontTx/>
              <a:buAutoNum type="alphaL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week</a:t>
            </a:r>
          </a:p>
          <a:p>
            <a:pPr marL="873125" lvl="2" indent="-457200">
              <a:buFontTx/>
              <a:buAutoNum type="alphaL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90 days</a:t>
            </a:r>
          </a:p>
        </p:txBody>
      </p:sp>
      <p:sp>
        <p:nvSpPr>
          <p:cNvPr id="41988" name="Slide Number Placeholder 4">
            <a:extLst>
              <a:ext uri="{FF2B5EF4-FFF2-40B4-BE49-F238E27FC236}">
                <a16:creationId xmlns:a16="http://schemas.microsoft.com/office/drawing/2014/main" id="{BED88861-F942-432E-1BB9-C7B507DC2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111C84-4CB3-452A-A8D4-C951647F55FF}" type="slidenum"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2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1bd84cd2-a803-4625-aaf7-424aaac7782e}" enabled="1" method="Standard" siteId="{8331b18d-2d87-48ef-a35f-ac8818ebf9b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1617</Words>
  <Application>Microsoft Office PowerPoint</Application>
  <PresentationFormat>Widescreen</PresentationFormat>
  <Paragraphs>261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Adobe Gothic Std B</vt:lpstr>
      <vt:lpstr>Abadi MT Condensed Light</vt:lpstr>
      <vt:lpstr>Aptos</vt:lpstr>
      <vt:lpstr>Arial</vt:lpstr>
      <vt:lpstr>Calibri</vt:lpstr>
      <vt:lpstr>Times New Roman</vt:lpstr>
      <vt:lpstr>Wingdings</vt:lpstr>
      <vt:lpstr>23_Default Design</vt:lpstr>
      <vt:lpstr>Contractors General Environmental  Management System (EMS)  Awareness</vt:lpstr>
      <vt:lpstr>PowerPoint Presentation</vt:lpstr>
      <vt:lpstr>Wing Commander’s Environmental Vision </vt:lpstr>
      <vt:lpstr>Significant Aspects &amp; Your Role</vt:lpstr>
      <vt:lpstr>Be Aware!</vt:lpstr>
      <vt:lpstr>Altus AFB Environmental Attributes </vt:lpstr>
      <vt:lpstr>Spill Reporting </vt:lpstr>
      <vt:lpstr>Solid Waste Management</vt:lpstr>
      <vt:lpstr>Questions</vt:lpstr>
      <vt:lpstr>Questions</vt:lpstr>
      <vt:lpstr>Questions</vt:lpstr>
      <vt:lpstr>PowerPoint Presentation</vt:lpstr>
      <vt:lpstr>Questions</vt:lpstr>
      <vt:lpstr>Takeaways!</vt:lpstr>
      <vt:lpstr>Lori Stevens Element Chief Air/Tanks/Toxics Program Manager Office: 580-481-7605 lori.stevens.2@us.af.mil </vt:lpstr>
      <vt:lpstr>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TOOLE, DANIKA D CIV USAF AETC 97 CES/CEIE</dc:creator>
  <cp:lastModifiedBy>TOOLE, DANIKA D CIV USAF AETC 97 CES/CEIE</cp:lastModifiedBy>
  <cp:revision>10</cp:revision>
  <dcterms:created xsi:type="dcterms:W3CDTF">2025-11-21T13:27:32Z</dcterms:created>
  <dcterms:modified xsi:type="dcterms:W3CDTF">2026-03-11T20:38:27Z</dcterms:modified>
</cp:coreProperties>
</file>